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8" r:id="rId5"/>
    <p:sldId id="260" r:id="rId6"/>
    <p:sldId id="264" r:id="rId7"/>
    <p:sldId id="265" r:id="rId8"/>
    <p:sldId id="281" r:id="rId9"/>
    <p:sldId id="280" r:id="rId10"/>
    <p:sldId id="282" r:id="rId11"/>
    <p:sldId id="261" r:id="rId12"/>
    <p:sldId id="267" r:id="rId13"/>
  </p:sldIdLst>
  <p:sldSz cx="12192000" cy="6858000"/>
  <p:notesSz cx="6858000" cy="9144000"/>
  <p:custDataLst>
    <p:tags r:id="rId15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Destaqu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Destaqu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Sem Estilo, Sem Grelh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IPSantarém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Folha1!$A$2:$A$7</c:f>
              <c:strCache>
                <c:ptCount val="6"/>
                <c:pt idx="0">
                  <c:v>Felicidade</c:v>
                </c:pt>
                <c:pt idx="1">
                  <c:v>Sociabilidade</c:v>
                </c:pt>
                <c:pt idx="2">
                  <c:v>Controlo de Si e dos Acontecimentos</c:v>
                </c:pt>
                <c:pt idx="3">
                  <c:v>Envolvimento Social</c:v>
                </c:pt>
                <c:pt idx="4">
                  <c:v>Autoestima</c:v>
                </c:pt>
                <c:pt idx="5">
                  <c:v>Equilíbrio Mental</c:v>
                </c:pt>
              </c:strCache>
            </c:strRef>
          </c:cat>
          <c:val>
            <c:numRef>
              <c:f>Folha1!$B$2:$B$7</c:f>
              <c:numCache>
                <c:formatCode>0.00</c:formatCode>
                <c:ptCount val="6"/>
                <c:pt idx="0">
                  <c:v>3.15</c:v>
                </c:pt>
                <c:pt idx="1">
                  <c:v>3.54</c:v>
                </c:pt>
                <c:pt idx="2">
                  <c:v>3.23</c:v>
                </c:pt>
                <c:pt idx="3">
                  <c:v>3.04</c:v>
                </c:pt>
                <c:pt idx="4">
                  <c:v>3.28</c:v>
                </c:pt>
                <c:pt idx="5">
                  <c:v>3.41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85-496B-81DD-39C62E65ED2C}"/>
            </c:ext>
          </c:extLst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IPLeiria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Folha1!$A$2:$A$7</c:f>
              <c:strCache>
                <c:ptCount val="6"/>
                <c:pt idx="0">
                  <c:v>Felicidade</c:v>
                </c:pt>
                <c:pt idx="1">
                  <c:v>Sociabilidade</c:v>
                </c:pt>
                <c:pt idx="2">
                  <c:v>Controlo de Si e dos Acontecimentos</c:v>
                </c:pt>
                <c:pt idx="3">
                  <c:v>Envolvimento Social</c:v>
                </c:pt>
                <c:pt idx="4">
                  <c:v>Autoestima</c:v>
                </c:pt>
                <c:pt idx="5">
                  <c:v>Equilíbrio Mental</c:v>
                </c:pt>
              </c:strCache>
            </c:strRef>
          </c:cat>
          <c:val>
            <c:numRef>
              <c:f>Folha1!$C$2:$C$7</c:f>
              <c:numCache>
                <c:formatCode>0.00</c:formatCode>
                <c:ptCount val="6"/>
                <c:pt idx="0">
                  <c:v>2.84</c:v>
                </c:pt>
                <c:pt idx="1">
                  <c:v>3.26</c:v>
                </c:pt>
                <c:pt idx="2">
                  <c:v>2.98</c:v>
                </c:pt>
                <c:pt idx="3">
                  <c:v>2.77</c:v>
                </c:pt>
                <c:pt idx="4">
                  <c:v>3</c:v>
                </c:pt>
                <c:pt idx="5">
                  <c:v>3.16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C85-496B-81DD-39C62E65E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9345280"/>
        <c:axId val="212986112"/>
      </c:lineChart>
      <c:catAx>
        <c:axId val="159345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pt-PT"/>
          </a:p>
        </c:txPr>
        <c:crossAx val="212986112"/>
        <c:crosses val="autoZero"/>
        <c:auto val="1"/>
        <c:lblAlgn val="ctr"/>
        <c:lblOffset val="100"/>
        <c:noMultiLvlLbl val="0"/>
      </c:catAx>
      <c:valAx>
        <c:axId val="212986112"/>
        <c:scaling>
          <c:orientation val="minMax"/>
          <c:min val="2.5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5934528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IPSantarém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Folha1!$A$2:$A$4</c:f>
              <c:strCache>
                <c:ptCount val="3"/>
                <c:pt idx="0">
                  <c:v>Depressão</c:v>
                </c:pt>
                <c:pt idx="1">
                  <c:v>Ansiedade</c:v>
                </c:pt>
                <c:pt idx="2">
                  <c:v>Stress</c:v>
                </c:pt>
              </c:strCache>
            </c:strRef>
          </c:cat>
          <c:val>
            <c:numRef>
              <c:f>Folha1!$B$2:$B$4</c:f>
              <c:numCache>
                <c:formatCode>0.00</c:formatCode>
                <c:ptCount val="3"/>
                <c:pt idx="0">
                  <c:v>5.34</c:v>
                </c:pt>
                <c:pt idx="1">
                  <c:v>3.28</c:v>
                </c:pt>
                <c:pt idx="2">
                  <c:v>6.34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54-4079-B869-8E904A73B143}"/>
            </c:ext>
          </c:extLst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IPLeiria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Folha1!$A$2:$A$4</c:f>
              <c:strCache>
                <c:ptCount val="3"/>
                <c:pt idx="0">
                  <c:v>Depressão</c:v>
                </c:pt>
                <c:pt idx="1">
                  <c:v>Ansiedade</c:v>
                </c:pt>
                <c:pt idx="2">
                  <c:v>Stress</c:v>
                </c:pt>
              </c:strCache>
            </c:strRef>
          </c:cat>
          <c:val>
            <c:numRef>
              <c:f>Folha1!$C$2:$C$4</c:f>
              <c:numCache>
                <c:formatCode>0.00</c:formatCode>
                <c:ptCount val="3"/>
                <c:pt idx="0">
                  <c:v>8.14</c:v>
                </c:pt>
                <c:pt idx="1">
                  <c:v>5.08</c:v>
                </c:pt>
                <c:pt idx="2">
                  <c:v>8.7799999999999994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154-4079-B869-8E904A73B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656064"/>
        <c:axId val="533962752"/>
      </c:lineChart>
      <c:catAx>
        <c:axId val="529656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pt-PT"/>
          </a:p>
        </c:txPr>
        <c:crossAx val="533962752"/>
        <c:crosses val="autoZero"/>
        <c:auto val="1"/>
        <c:lblAlgn val="ctr"/>
        <c:lblOffset val="100"/>
        <c:noMultiLvlLbl val="0"/>
      </c:catAx>
      <c:valAx>
        <c:axId val="533962752"/>
        <c:scaling>
          <c:orientation val="minMax"/>
          <c:min val="2.5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52965606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Masculino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Folha1!$A$2:$A$7</c:f>
              <c:strCache>
                <c:ptCount val="6"/>
                <c:pt idx="0">
                  <c:v>Felicidade</c:v>
                </c:pt>
                <c:pt idx="1">
                  <c:v>Sociabilidade</c:v>
                </c:pt>
                <c:pt idx="2">
                  <c:v>Controlo de Si e dos Acontecimentos</c:v>
                </c:pt>
                <c:pt idx="3">
                  <c:v>Envolvimento Social</c:v>
                </c:pt>
                <c:pt idx="4">
                  <c:v>Autoestima</c:v>
                </c:pt>
                <c:pt idx="5">
                  <c:v>Equilíbrio Mental</c:v>
                </c:pt>
              </c:strCache>
            </c:strRef>
          </c:cat>
          <c:val>
            <c:numRef>
              <c:f>Folha1!$B$2:$B$7</c:f>
              <c:numCache>
                <c:formatCode>0.00</c:formatCode>
                <c:ptCount val="6"/>
                <c:pt idx="0">
                  <c:v>3.24</c:v>
                </c:pt>
                <c:pt idx="1">
                  <c:v>3.57</c:v>
                </c:pt>
                <c:pt idx="2">
                  <c:v>3.3</c:v>
                </c:pt>
                <c:pt idx="3">
                  <c:v>3.05</c:v>
                </c:pt>
                <c:pt idx="4">
                  <c:v>3.27</c:v>
                </c:pt>
                <c:pt idx="5">
                  <c:v>3.36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C-48A8-8969-BA6F0290E905}"/>
            </c:ext>
          </c:extLst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Feminino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Folha1!$A$2:$A$7</c:f>
              <c:strCache>
                <c:ptCount val="6"/>
                <c:pt idx="0">
                  <c:v>Felicidade</c:v>
                </c:pt>
                <c:pt idx="1">
                  <c:v>Sociabilidade</c:v>
                </c:pt>
                <c:pt idx="2">
                  <c:v>Controlo de Si e dos Acontecimentos</c:v>
                </c:pt>
                <c:pt idx="3">
                  <c:v>Envolvimento Social</c:v>
                </c:pt>
                <c:pt idx="4">
                  <c:v>Autoestima</c:v>
                </c:pt>
                <c:pt idx="5">
                  <c:v>Equilíbrio Mental</c:v>
                </c:pt>
              </c:strCache>
            </c:strRef>
          </c:cat>
          <c:val>
            <c:numRef>
              <c:f>Folha1!$C$2:$C$7</c:f>
              <c:numCache>
                <c:formatCode>0.00</c:formatCode>
                <c:ptCount val="6"/>
                <c:pt idx="0">
                  <c:v>2.89</c:v>
                </c:pt>
                <c:pt idx="1">
                  <c:v>3.32</c:v>
                </c:pt>
                <c:pt idx="2">
                  <c:v>3.02</c:v>
                </c:pt>
                <c:pt idx="3">
                  <c:v>2.83</c:v>
                </c:pt>
                <c:pt idx="4">
                  <c:v>3.07</c:v>
                </c:pt>
                <c:pt idx="5">
                  <c:v>3.24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C-48A8-8969-BA6F0290E9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3216896"/>
        <c:axId val="493218432"/>
      </c:lineChart>
      <c:catAx>
        <c:axId val="493216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pt-PT"/>
          </a:p>
        </c:txPr>
        <c:crossAx val="493218432"/>
        <c:crosses val="autoZero"/>
        <c:auto val="1"/>
        <c:lblAlgn val="ctr"/>
        <c:lblOffset val="100"/>
        <c:noMultiLvlLbl val="0"/>
      </c:catAx>
      <c:valAx>
        <c:axId val="493218432"/>
        <c:scaling>
          <c:orientation val="minMax"/>
          <c:min val="2.5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93216896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Masculino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Folha1!$A$2:$A$4</c:f>
              <c:strCache>
                <c:ptCount val="3"/>
                <c:pt idx="0">
                  <c:v>Depressão</c:v>
                </c:pt>
                <c:pt idx="1">
                  <c:v>Ansiedade</c:v>
                </c:pt>
                <c:pt idx="2">
                  <c:v>Stress</c:v>
                </c:pt>
              </c:strCache>
            </c:strRef>
          </c:cat>
          <c:val>
            <c:numRef>
              <c:f>Folha1!$B$2:$B$4</c:f>
              <c:numCache>
                <c:formatCode>0.00</c:formatCode>
                <c:ptCount val="3"/>
                <c:pt idx="0">
                  <c:v>6</c:v>
                </c:pt>
                <c:pt idx="1">
                  <c:v>2.83</c:v>
                </c:pt>
                <c:pt idx="2">
                  <c:v>5.54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59-4FDF-AB10-195B48FCE24C}"/>
            </c:ext>
          </c:extLst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Feminino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Folha1!$A$2:$A$4</c:f>
              <c:strCache>
                <c:ptCount val="3"/>
                <c:pt idx="0">
                  <c:v>Depressão</c:v>
                </c:pt>
                <c:pt idx="1">
                  <c:v>Ansiedade</c:v>
                </c:pt>
                <c:pt idx="2">
                  <c:v>Stress</c:v>
                </c:pt>
              </c:strCache>
            </c:strRef>
          </c:cat>
          <c:val>
            <c:numRef>
              <c:f>Folha1!$C$2:$C$4</c:f>
              <c:numCache>
                <c:formatCode>0.00</c:formatCode>
                <c:ptCount val="3"/>
                <c:pt idx="0">
                  <c:v>7.19</c:v>
                </c:pt>
                <c:pt idx="1">
                  <c:v>4.78</c:v>
                </c:pt>
                <c:pt idx="2">
                  <c:v>8.44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59-4FDF-AB10-195B48FCE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6817920"/>
        <c:axId val="376872960"/>
      </c:lineChart>
      <c:catAx>
        <c:axId val="376817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pt-PT"/>
          </a:p>
        </c:txPr>
        <c:crossAx val="376872960"/>
        <c:crosses val="autoZero"/>
        <c:auto val="1"/>
        <c:lblAlgn val="ctr"/>
        <c:lblOffset val="100"/>
        <c:noMultiLvlLbl val="0"/>
      </c:catAx>
      <c:valAx>
        <c:axId val="376872960"/>
        <c:scaling>
          <c:orientation val="minMax"/>
          <c:min val="2.5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37681792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ABBDD-967E-451E-B024-274A0D1389F7}" type="datetimeFigureOut">
              <a:rPr lang="pt-PT" smtClean="0"/>
              <a:t>30/05/2021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DF293-62A6-4CDE-B2E8-BBE6AD9439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407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3172"/>
            <a:ext cx="121935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ítulo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4000" b="1" kern="0" cap="small">
                <a:latin typeface="Calibri"/>
              </a:defRPr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4" name="Subtítulo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 defTabSz="4389440">
              <a:spcBef>
                <a:spcPts val="2400"/>
              </a:spcBef>
              <a:buNone/>
              <a:defRPr sz="1800" kern="0"/>
            </a:lvl1pPr>
          </a:lstStyle>
          <a:p>
            <a:pPr lvl="0"/>
            <a:r>
              <a:rPr lang="pt-PT"/>
              <a:t>Clique para editar o estilo de subtítulo do Modelo Global</a:t>
            </a:r>
          </a:p>
        </p:txBody>
      </p:sp>
      <p:sp>
        <p:nvSpPr>
          <p:cNvPr id="5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A7BE36B-7739-421E-AAF2-7C291818480C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6" name="Marcador de Posição do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87833C-7B43-4F67-BD79-664E70C47C97}" type="slidenum">
              <a:t>‹nº›</a:t>
            </a:fld>
            <a:endParaRPr lang="pt-PT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73371"/>
            <a:ext cx="12193588" cy="1054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918856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00D6C1-73B5-49A0-ABA6-00606BE0BD82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80BE72-C577-4744-ABDD-772BFBEA612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639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17653E-9461-4B9B-B4F3-66DBC7C264FC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60BDCF-D796-40B2-ABFF-433BDADC94BE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566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A2E00F-5C82-4CA5-BAA7-5073F53A688F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66CB61-FCF7-4BE0-82B2-B83AF959174B}" type="slidenum">
              <a:t>‹nº›</a:t>
            </a:fld>
            <a:endParaRPr lang="pt-PT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73371"/>
            <a:ext cx="12193588" cy="1054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982524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4CD162-4D06-48E7-A1B3-2906267D9979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898D5D-44BA-4985-B6DD-3D5FC2326C6B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42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F78DC4-02A7-4895-9A31-3677D32E3181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6" name="Marcador de Posição do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AB6400-5C55-4DBD-83AF-EAFE361109A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070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873BFF-812C-42DB-98A9-B44D7F11EC57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8" name="Marcador de Posição do Rodapé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9" name="Marcador de Posição do Número do Diapositivo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92AA8A-5A2E-483A-898F-C5FF758E051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453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FEE724-24AD-44FA-9FAA-C676CB2838FD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4" name="Marcador de Posição do Rodapé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362F99-367B-49FB-83BC-A2F7D9F8409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97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BA6D58-9787-4D32-86A2-BE921B8584F0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3" name="Marcador de Posição do Rodapé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4" name="Marcador de Posição do Número do Diapositivo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C7D57C3-1512-420B-B7EA-22994A40AF9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569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21DD55-158A-4F83-9C03-EE28EFE7C02D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6" name="Marcador de Posição do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C7C373-5428-4E8B-8DC8-B5B8C3204BC8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2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pt-PT"/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84BD8B-4ED8-4A59-AAB3-302A4DCB3B83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6" name="Marcador de Posição do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38099C-F0F4-4A0C-8601-C7A5AF255E98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026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0" y="3172"/>
            <a:ext cx="121935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Posição do Título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pt-PT"/>
              <a:t>Clique para editar o estilo de título do Modelo Global</a:t>
            </a:r>
          </a:p>
        </p:txBody>
      </p:sp>
      <p:sp>
        <p:nvSpPr>
          <p:cNvPr id="4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7B4F261C-9257-4337-93D5-7EB7539A79A3}" type="datetime1">
              <a:rPr lang="pt-PT"/>
              <a:pPr lvl="0"/>
              <a:t>30/05/2021</a:t>
            </a:fld>
            <a:endParaRPr lang="pt-PT"/>
          </a:p>
        </p:txBody>
      </p:sp>
      <p:sp>
        <p:nvSpPr>
          <p:cNvPr id="6" name="Marcador de Posição do Rodapé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D56C605-F6F2-418D-8DF8-981E533BDD78}" type="slidenum">
              <a:t>‹nº›</a:t>
            </a:fld>
            <a:endParaRPr lang="pt-PT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0" y="-73371"/>
            <a:ext cx="12193588" cy="10541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t-P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t-P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P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P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P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P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mec.pt/pdf/psd/v5n2/v5n2a07.pdf" TargetMode="External"/><Relationship Id="rId2" Type="http://schemas.openxmlformats.org/officeDocument/2006/relationships/hyperlink" Target="http://www.scielo.mec.pt/pdf/psd/v13n1/v13n1a0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89/fpsyg.2021.64796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14"/>
          <p:cNvSpPr txBox="1"/>
          <p:nvPr/>
        </p:nvSpPr>
        <p:spPr>
          <a:xfrm>
            <a:off x="0" y="989499"/>
            <a:ext cx="12191996" cy="24622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389440" rtl="0" fontAlgn="auto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4000" b="1" i="0" u="none" strike="noStrike" kern="0" cap="small" spc="0" baseline="0" dirty="0">
                <a:solidFill>
                  <a:srgbClr val="000000"/>
                </a:solidFill>
                <a:uFillTx/>
                <a:latin typeface="Calibri"/>
              </a:rPr>
              <a:t>Impacto do confinamento decorrente da Covid-19 na Saúde Mental e Bem-Estar Psicológico em estudantes do ensino superior em Santarém e Leiria</a:t>
            </a:r>
          </a:p>
          <a:p>
            <a:pPr marL="0" marR="0" lvl="0" indent="0" algn="ctr" defTabSz="4389440" rtl="0" fontAlgn="auto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1400" b="1" i="1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Mário Silva, Luís Gonzaga, Marta Rosa, Maria do Carmo Figueiredo, José Amendoeira, &amp; Rui Matos</a:t>
            </a:r>
          </a:p>
        </p:txBody>
      </p:sp>
      <p:pic>
        <p:nvPicPr>
          <p:cNvPr id="4" name="Imagem 5" descr="Uma imagem com text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4587" y="94521"/>
            <a:ext cx="867408" cy="73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67043"/>
            <a:ext cx="1085850" cy="1056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Universidad de Oviedo, Ajedrez - Photos | Facebook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457178" y="-35433"/>
            <a:ext cx="867408" cy="867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Género x EADS</a:t>
            </a: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70897"/>
              </p:ext>
            </p:extLst>
          </p:nvPr>
        </p:nvGraphicFramePr>
        <p:xfrm>
          <a:off x="911424" y="175738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3623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pt-PT" cap="small" dirty="0">
                <a:effectLst>
                  <a:outerShdw dist="38096" dir="2700000">
                    <a:srgbClr val="000000"/>
                  </a:outerShdw>
                </a:effectLst>
              </a:rPr>
              <a:t>Conclusões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Os resultados apontam para a necessidade de intervenção com os estudantes centrada no desenvolvimento de mecanismos de </a:t>
            </a:r>
            <a:r>
              <a:rPr lang="pt-PT" i="1"/>
              <a:t>coping </a:t>
            </a:r>
            <a:r>
              <a:rPr lang="pt-PT"/>
              <a:t>e de empoderamento que lhes permitam gerir o potencial stressante, decorrente do período de confinamento, imposto pela pandemia COVID 19. </a:t>
            </a:r>
          </a:p>
          <a:p>
            <a:pPr lvl="0"/>
            <a:r>
              <a:rPr lang="pt-PT"/>
              <a:t>Em paralelo, esta maior capacitação constitui-se como promotor de Bem-Estar Psicológico transversal às diversas dimensões da sua vida.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cap="small" dirty="0">
                <a:effectLst>
                  <a:outerShdw dist="38096" dir="2700000">
                    <a:srgbClr val="000000"/>
                  </a:outerShdw>
                </a:effectLst>
              </a:rPr>
              <a:t>Referências Bibliográficas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000" dirty="0"/>
              <a:t>Monteiro, S., Tavares, J., &amp; Pereira, A. (2012). Adaptação portuguesa da Escala de Medida de Manifestação de Bem-estar Psicológico com estudantes universitários – EMMBEP. </a:t>
            </a:r>
            <a:r>
              <a:rPr lang="pt-PT" sz="2000" i="1" dirty="0"/>
              <a:t>Psicologia, Saúde &amp; Doenças, 13(1),</a:t>
            </a:r>
            <a:r>
              <a:rPr lang="pt-PT" sz="2000" dirty="0"/>
              <a:t> 66-77. </a:t>
            </a:r>
            <a:r>
              <a:rPr lang="pt-PT" sz="2000" u="sng" dirty="0">
                <a:hlinkClick r:id="rId2"/>
              </a:rPr>
              <a:t>http://www.scielo.mec.pt/pdf/psd/v13n1/v13n1a06.pdf</a:t>
            </a:r>
            <a:endParaRPr lang="pt-PT" sz="2000" dirty="0"/>
          </a:p>
          <a:p>
            <a:r>
              <a:rPr lang="pt-PT" sz="2000" dirty="0"/>
              <a:t>Pais-Ribeiro, J. L., Honrado, A., &amp; Leal, I. (2004). Contribuição para o estudo da adaptação portuguesa das Escalas de Ansiedade, Depressão e Stress (EADS) de 21 itens de </a:t>
            </a:r>
            <a:r>
              <a:rPr lang="pt-PT" sz="2000" dirty="0" err="1"/>
              <a:t>Lovibond</a:t>
            </a:r>
            <a:r>
              <a:rPr lang="pt-PT" sz="2000" dirty="0"/>
              <a:t> e </a:t>
            </a:r>
            <a:r>
              <a:rPr lang="pt-PT" sz="2000" dirty="0" err="1"/>
              <a:t>Lovibond</a:t>
            </a:r>
            <a:r>
              <a:rPr lang="pt-PT" sz="2000" dirty="0"/>
              <a:t>. </a:t>
            </a:r>
            <a:r>
              <a:rPr lang="pt-PT" sz="2000" i="1" dirty="0"/>
              <a:t>Psicologia, Saúde &amp; Doenças, 5(2),</a:t>
            </a:r>
            <a:r>
              <a:rPr lang="pt-PT" sz="2000" dirty="0"/>
              <a:t> 229-239. </a:t>
            </a:r>
            <a:r>
              <a:rPr lang="pt-PT" sz="2000" u="sng" dirty="0">
                <a:hlinkClick r:id="rId3"/>
              </a:rPr>
              <a:t>http://www.scielo.mec.pt/pdf/psd/v5n2/v5n2a07.pdf</a:t>
            </a:r>
            <a:endParaRPr lang="pt-PT" sz="2000" dirty="0"/>
          </a:p>
          <a:p>
            <a:r>
              <a:rPr lang="es-ES_tradnl" sz="2000" dirty="0"/>
              <a:t>Morales-Rodríguez, F. M., Martínez-Ramón, J. P., Méndez, I., &amp; Ruiz-Esteban, C. (2021). </a:t>
            </a:r>
            <a:r>
              <a:rPr lang="en-US" sz="2000" dirty="0"/>
              <a:t>Stress, Coping, and Resilience Before and After COVID-19: A Predictive Model Based on Artificial Intelligence in the University Environment, Frontiers in Psychology, 647964(12), 1-15.</a:t>
            </a:r>
            <a:r>
              <a:rPr lang="pt-PT" sz="2000" dirty="0"/>
              <a:t> </a:t>
            </a:r>
            <a:r>
              <a:rPr lang="pt-PT" sz="2000" u="sng" dirty="0">
                <a:hlinkClick r:id="rId4"/>
              </a:rPr>
              <a:t>https://doi.org/10.3389/fpsyg.2021.647964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50059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pt-PT" cap="small" dirty="0">
                <a:effectLst>
                  <a:outerShdw dist="38096" dir="2700000">
                    <a:srgbClr val="000000"/>
                  </a:outerShdw>
                </a:effectLst>
              </a:rPr>
              <a:t>Introdução</a:t>
            </a:r>
            <a:endParaRPr lang="pt-PT" dirty="0"/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O desenvolvimento global da doença Covid-19 teve um impacto particular no ensino superior. O isolamento social, a restrição da mobilidade e a consequente redução de contactos, trouxe a professores, estudantes e suas famílias situações de </a:t>
            </a:r>
            <a:r>
              <a:rPr lang="pt-PT" i="1"/>
              <a:t>stress</a:t>
            </a:r>
            <a:r>
              <a:rPr lang="pt-PT"/>
              <a:t> sem precedentes. A qualidade da adaptação a estas situações, decorrente da singularidade dos recursos de cada um, revela-se determinante na gestão do próprio bem-estar psicológico.</a:t>
            </a:r>
          </a:p>
          <a:p>
            <a:pPr marL="0" lvl="0" indent="0">
              <a:buNone/>
            </a:pPr>
            <a:endParaRPr lang="pt-PT" sz="1400"/>
          </a:p>
          <a:p>
            <a:pPr lvl="0"/>
            <a:r>
              <a:rPr lang="pt-PT"/>
              <a:t>O objetivo deste estudo é avaliar o impacto da pandemia Covid 19 na saúde mental e bem-estar psicológico nos estudantes do ensino superior do IPSantarém e do IPLeiria.</a:t>
            </a:r>
          </a:p>
          <a:p>
            <a:pPr lvl="0"/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pt-PT" cap="small">
                <a:effectLst>
                  <a:outerShdw dist="38096" dir="2700000">
                    <a:srgbClr val="000000"/>
                  </a:outerShdw>
                </a:effectLst>
              </a:rPr>
              <a:t>Materiais e métodos</a:t>
            </a:r>
            <a:endParaRPr lang="pt-PT"/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Um estudo de caráter quantitativo, descritivo-correlacional, com 775 estudantes, visando descrever a auto-perceção das dimensões de Saúde Mental avaliadas pelas Escalas de Ansiedade, Depressão e Stress (EADS; Pais-Ribeiro, Honrado e Leal, 2004) e do Bem-Estar Psicológico através da Escala de Medida de Manifestação de Bem-Estar Psicológico (EMMBEP; Monteiro, Tavares e Pereira, 2012). </a:t>
            </a:r>
          </a:p>
          <a:p>
            <a:pPr lvl="0"/>
            <a:endParaRPr lang="pt-PT"/>
          </a:p>
          <a:p>
            <a:pPr lvl="0"/>
            <a:r>
              <a:rPr lang="pt-PT"/>
              <a:t>O tratamento e análise dos dados foram realizados com recurso à estatística descritiva, correlacional e inferencial pelo </a:t>
            </a:r>
            <a:r>
              <a:rPr lang="pt-PT" i="1"/>
              <a:t>software</a:t>
            </a:r>
            <a:r>
              <a:rPr lang="pt-PT"/>
              <a:t> IBM SPSS </a:t>
            </a:r>
            <a:r>
              <a:rPr lang="pt-PT" i="1"/>
              <a:t>Statistics for Windows, Version 27.0.</a:t>
            </a:r>
          </a:p>
          <a:p>
            <a:pPr lvl="0"/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Participantes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1743804"/>
            <a:ext cx="4631055" cy="406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282" y="2636912"/>
            <a:ext cx="4643438" cy="318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114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pt-PT" cap="small" dirty="0">
                <a:effectLst>
                  <a:outerShdw dist="38096" dir="2700000">
                    <a:srgbClr val="000000"/>
                  </a:outerShdw>
                </a:effectLst>
              </a:rPr>
              <a:t>Resultados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A autoavaliação dos estudantes relativamente às dimensões de saúde mental correlaciona negativamente com a autoavaliação das dimensões de bem-estar psicológico. Estudantes com níveis de </a:t>
            </a:r>
            <a:r>
              <a:rPr lang="pt-PT" i="1"/>
              <a:t>stress</a:t>
            </a:r>
            <a:r>
              <a:rPr lang="pt-PT"/>
              <a:t> e depressão aumentados, e não tanto de ansiedade, apresentam menor nível de bem-estar psicológico, em particular, nas dimensões de envolvimento social e felicidade.</a:t>
            </a:r>
          </a:p>
          <a:p>
            <a:pPr lvl="0"/>
            <a:r>
              <a:rPr lang="pt-PT"/>
              <a:t>Numa análise quanto ao género, verificamos que as mulheres pontuam de forma significativamente mais elevada o </a:t>
            </a:r>
            <a:r>
              <a:rPr lang="pt-PT" i="1"/>
              <a:t>stress</a:t>
            </a:r>
            <a:r>
              <a:rPr lang="pt-PT"/>
              <a:t>, ansiedade e depressão, o que se repercute igualmente na menor valorização do próprio bem-estar psicológico.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cap="small" dirty="0">
                <a:effectLst>
                  <a:outerShdw dist="38096" dir="2700000">
                    <a:srgbClr val="000000"/>
                  </a:outerShdw>
                </a:effectLst>
              </a:rPr>
              <a:t>Saúde Mental e Bem-Estar Psicológico</a:t>
            </a:r>
            <a:endParaRPr lang="pt-PT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1556975"/>
            <a:ext cx="10513168" cy="432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5005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Instituto que frequenta x BEP</a:t>
            </a: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256340"/>
              </p:ext>
            </p:extLst>
          </p:nvPr>
        </p:nvGraphicFramePr>
        <p:xfrm>
          <a:off x="839416" y="1772816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9160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Instituto que frequenta x EADS</a:t>
            </a: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0836020"/>
              </p:ext>
            </p:extLst>
          </p:nvPr>
        </p:nvGraphicFramePr>
        <p:xfrm>
          <a:off x="839416" y="1772816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4289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Género x BEP</a:t>
            </a: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617924"/>
              </p:ext>
            </p:extLst>
          </p:nvPr>
        </p:nvGraphicFramePr>
        <p:xfrm>
          <a:off x="911424" y="175738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9768408" y="2708920"/>
            <a:ext cx="1224136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10272464" y="30596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/>
              <a:t>p =</a:t>
            </a:r>
            <a:r>
              <a:rPr lang="pt-PT" i="1" dirty="0" err="1"/>
              <a:t>n.s.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1812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c318963-880f-4d45-856a-1db0cb8fb366"/>
</p:tagLst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7387</TotalTime>
  <Words>621</Words>
  <Application>Microsoft Office PowerPoint</Application>
  <PresentationFormat>Ecrã Panorâmico</PresentationFormat>
  <Paragraphs>27</Paragraphs>
  <Slides>12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do Office</vt:lpstr>
      <vt:lpstr>Apresentação do PowerPoint</vt:lpstr>
      <vt:lpstr>Introdução</vt:lpstr>
      <vt:lpstr>Materiais e métodos</vt:lpstr>
      <vt:lpstr>Participantes</vt:lpstr>
      <vt:lpstr>Resultados</vt:lpstr>
      <vt:lpstr>Saúde Mental e Bem-Estar Psicológico</vt:lpstr>
      <vt:lpstr>Instituto que frequenta x BEP</vt:lpstr>
      <vt:lpstr>Instituto que frequenta x EADS</vt:lpstr>
      <vt:lpstr>Género x BEP</vt:lpstr>
      <vt:lpstr>Género x EADS</vt:lpstr>
      <vt:lpstr>Conclusões</vt:lpstr>
      <vt:lpstr>Referências Bibliográficas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 Matias</dc:creator>
  <cp:lastModifiedBy>Maria Figueiredo</cp:lastModifiedBy>
  <cp:revision>54</cp:revision>
  <dcterms:created xsi:type="dcterms:W3CDTF">2021-04-08T18:30:38Z</dcterms:created>
  <dcterms:modified xsi:type="dcterms:W3CDTF">2021-05-30T14:05:01Z</dcterms:modified>
</cp:coreProperties>
</file>