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9" r:id="rId2"/>
  </p:sldIdLst>
  <p:sldSz cx="25199975" cy="35999738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FF"/>
    <a:srgbClr val="9999FF"/>
    <a:srgbClr val="FF99FF"/>
    <a:srgbClr val="FFD03B"/>
    <a:srgbClr val="823C0C"/>
    <a:srgbClr val="FF9900"/>
    <a:srgbClr val="9933FF"/>
    <a:srgbClr val="70AD47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Estilo com Tema 1 - Destaqu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Estilo Claro 1 - Destaqu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269D01E-BC32-4049-B463-5C60D7B0CCD2}" styleName="Estilo com Tema 2 - Destaqu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Estilo Claro 3 - Destaqu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113A9D2-9D6B-4929-AA2D-F23B5EE8CBE7}" styleName="Estilo com Tema 2 - Destaqu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com Tema 2 - Destaqu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com Tema 2 - Destaqu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Estilo Claro 2 - Destaqu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06799F8-075E-4A3A-A7F6-7FBC6576F1A4}" styleName="Estilo com Tema 2 - Destaqu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Estilo Claro 1 - Destaqu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Destaqu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com Tema 1 - Destaqu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6552" autoAdjust="0"/>
  </p:normalViewPr>
  <p:slideViewPr>
    <p:cSldViewPr snapToGrid="0">
      <p:cViewPr varScale="1">
        <p:scale>
          <a:sx n="11" d="100"/>
          <a:sy n="11" d="100"/>
        </p:scale>
        <p:origin x="24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11DBD-A91D-4735-9879-4FB8873D1077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349500" y="1143000"/>
            <a:ext cx="2159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6E729-3DBD-4B64-BF8A-9C9522DF430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742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6E729-3DBD-4B64-BF8A-9C9522DF4300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844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9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8" y="18908200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7338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92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4" y="1916653"/>
            <a:ext cx="5433745" cy="30508114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612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1677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440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9" y="9583266"/>
            <a:ext cx="10709989" cy="2284150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9" y="9583266"/>
            <a:ext cx="10709989" cy="2284150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09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3"/>
            <a:ext cx="21734978" cy="695828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4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4" y="13149906"/>
            <a:ext cx="10660769" cy="19341529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6"/>
            <a:ext cx="10713272" cy="19341529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728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180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1434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3" y="5183306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81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3" y="5183306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54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3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6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4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0AE88-F0AF-4121-8D82-5FFA5D0CA7D3}" type="datetimeFigureOut">
              <a:rPr lang="pt-PT" smtClean="0"/>
              <a:t>07/10/2018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4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4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1091C-9CAC-4FDC-9918-98872FA17F4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8169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abagismo.info/images/stories/formacao/GYTS/apresentacao_gyts.pdf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dx.doi.org/10.1155/2014/28713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3jos&#233;.amendoeira@essaude.ipsantarem.pt" TargetMode="External"/><Relationship Id="rId11" Type="http://schemas.openxmlformats.org/officeDocument/2006/relationships/image" Target="../media/image3.png"/><Relationship Id="rId5" Type="http://schemas.openxmlformats.org/officeDocument/2006/relationships/hyperlink" Target="mailto:2mjoao.esparteiro@essaude.ipsantarem.pt" TargetMode="External"/><Relationship Id="rId10" Type="http://schemas.openxmlformats.org/officeDocument/2006/relationships/hyperlink" Target="http://www.prisma-statement.org/" TargetMode="External"/><Relationship Id="rId4" Type="http://schemas.openxmlformats.org/officeDocument/2006/relationships/hyperlink" Target="mailto:1mcarmo.pereira@essaude.ipsantarem.pt" TargetMode="Externa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-40375"/>
            <a:ext cx="25199974" cy="1070477"/>
          </a:xfr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pt-P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LITERACIA </a:t>
            </a:r>
            <a:r>
              <a:rPr lang="pt-PT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 SAÚDE DOS JOVENS SOBRE ALIMENTAÇÃO, TABACO, ÁLCOOL E SEXUALIDADE: UMA </a:t>
            </a:r>
            <a:r>
              <a:rPr lang="pt-PT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SCOPING REVIEW</a:t>
            </a:r>
            <a:endParaRPr lang="pt-PT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1263" y="1372858"/>
            <a:ext cx="24135348" cy="168106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 do Carmo 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Figueiredo</a:t>
            </a:r>
            <a:r>
              <a:rPr lang="pt-PT" sz="20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RN 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</a:t>
            </a:r>
            <a:r>
              <a:rPr lang="pt-PT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PhD 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 João Esparteiro</a:t>
            </a:r>
            <a:r>
              <a:rPr lang="pt-PT" sz="20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 | </a:t>
            </a:r>
            <a:r>
              <a:rPr lang="pt-PT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pt-PT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José Amendoeira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RN | </a:t>
            </a:r>
            <a:r>
              <a:rPr lang="pt-PT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MsC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pt-PT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</a:t>
            </a:r>
            <a:endParaRPr lang="pt-PT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PT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1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mcarmo.pereira@essaude.ipsantarem.pt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PT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PT" sz="20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2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mjoao.esparteiro@essaude.ipsantarem.pt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PT" sz="20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3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josé.amendoeira@essaude.ipsantarem.pt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pt-PT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PT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Politécnico de Santarém – Escola Superior de Saúde</a:t>
            </a:r>
            <a:endParaRPr lang="pt-PT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81261" y="6552511"/>
            <a:ext cx="2412000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Scoping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review baseada no </a:t>
            </a:r>
            <a:r>
              <a:rPr lang="pt-PT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instrumento de </a:t>
            </a:r>
            <a:r>
              <a:rPr lang="pt-PT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Joanna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Briggs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t-PT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pt-PT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Inclusion</a:t>
            </a:r>
            <a:r>
              <a:rPr lang="pt-PT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Criteria</a:t>
            </a:r>
            <a:r>
              <a:rPr lang="pt-P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PT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PT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articipants</a:t>
            </a:r>
            <a:r>
              <a:rPr lang="pt-PT" sz="20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pt-PT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P) - Jovens dos 13 – 18 anos, em meio escolar;</a:t>
            </a:r>
            <a:r>
              <a:rPr lang="pt-PT" sz="20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Context</a:t>
            </a:r>
            <a:r>
              <a:rPr lang="pt-PT" sz="20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(C) - Meio escolar; </a:t>
            </a:r>
            <a:r>
              <a:rPr lang="pt-PT" sz="2000" b="1" i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Concept</a:t>
            </a:r>
            <a:r>
              <a:rPr lang="pt-PT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(C)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pt-PT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Literacia em saúde; </a:t>
            </a:r>
            <a:r>
              <a:rPr lang="pt-PT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jovens </a:t>
            </a:r>
            <a:r>
              <a:rPr lang="pt-PT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(13-18 anos); sexualidade, dieta saudável; obesidade; Uso de álcool; Uso de tabaco</a:t>
            </a:r>
            <a:r>
              <a:rPr lang="pt-PT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pt-PT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Types</a:t>
            </a:r>
            <a:r>
              <a:rPr lang="pt-PT" sz="20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i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pt-PT" sz="20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i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intervention</a:t>
            </a:r>
            <a:r>
              <a:rPr lang="pt-PT" sz="20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i="1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pt-PT" sz="2000" b="1" i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interest</a:t>
            </a:r>
            <a:r>
              <a:rPr lang="pt-PT" sz="20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t-PT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Artigos </a:t>
            </a:r>
            <a:r>
              <a:rPr lang="pt-PT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de estudos, quantitativos, qualitativos e mistos que integrem os conceitos de alimentação</a:t>
            </a:r>
            <a:r>
              <a:rPr lang="pt-PT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,, </a:t>
            </a:r>
            <a:r>
              <a:rPr lang="pt-PT" sz="20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consumo de </a:t>
            </a:r>
            <a:r>
              <a:rPr lang="pt-PT" sz="20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álcool, tabaco e sexualidade.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 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 artigos primários e 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secundários</a:t>
            </a:r>
            <a:r>
              <a:rPr lang="pt-PT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realizada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dia 27/06/2018 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plataforma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EBSCOhost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bases de dados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CINAHL complete;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Nursing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Allied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Collection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MedLine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complete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PT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de dados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Proquest</a:t>
            </a:r>
            <a:r>
              <a:rPr lang="pt-PT" sz="20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Usou-se 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conjunto de palavras chave a partir dos conceitos centrais da questão de investigação: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literacia em saúde, alimentação, tabaco, álcool e </a:t>
            </a:r>
            <a:r>
              <a:rPr lang="pt-PT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sexualidade. Para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expressão de pesquisa utilizaram-se os </a:t>
            </a:r>
            <a:r>
              <a:rPr lang="pt-PT" sz="2000" dirty="0" err="1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boleanos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e OR</a:t>
            </a:r>
            <a:r>
              <a:rPr lang="pt-PT" sz="20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articulando os seguintes </a:t>
            </a:r>
            <a:r>
              <a:rPr lang="pt-PT" sz="2000" b="1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descriptores</a:t>
            </a:r>
            <a:r>
              <a:rPr lang="pt-PT" sz="20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MeSH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pt-PT" sz="20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literacy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obesity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alcohol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 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alcohol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abuse 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tobacco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use 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tobacco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abuse</a:t>
            </a:r>
            <a:r>
              <a:rPr lang="pt-PT" sz="2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pt-PT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i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sexuality</a:t>
            </a:r>
            <a:r>
              <a:rPr lang="pt-PT" sz="20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pt-PT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Limitadores</a:t>
            </a: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texto integral, publicações de 01/01/2013 a 31/01/2018, jovens (13-18 anos), qualquer autor é enfermeiro</a:t>
            </a:r>
            <a:r>
              <a:rPr lang="pt-PT" sz="20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pt-PT" sz="20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pt-PT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1262" y="4327877"/>
            <a:ext cx="2412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pt-PT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literacia em saúde baseia-se em competências de comunicação e de conhecimentos, que permitem aos cidadãos fazer escolhas informadas sobre saúde e criar um ambiente salutogénico. Cerca de 50% dos adultos em oito países europeus apresenta uma baixa literacia sobre fatores de risco, sendo fundamental capacitar os jovens, no âmbito da alimentação, tabaco, álcool e sexualidade. </a:t>
            </a:r>
          </a:p>
          <a:p>
            <a:pPr algn="just"/>
            <a:r>
              <a:rPr lang="pt-PT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Questão de revisão: Qual a literacia em saúde dos jovens sobre alimentação, tabaco, álcool e sexualidade, em meio escolar? </a:t>
            </a:r>
          </a:p>
          <a:p>
            <a:pPr algn="just"/>
            <a:r>
              <a:rPr lang="pt-PT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 </a:t>
            </a:r>
            <a:r>
              <a:rPr lang="pt-PT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desta </a:t>
            </a:r>
            <a:r>
              <a:rPr lang="pt-PT" sz="20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scoping</a:t>
            </a:r>
            <a:r>
              <a:rPr lang="pt-PT" sz="20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review </a:t>
            </a:r>
            <a:r>
              <a:rPr lang="pt-PT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foi analisar a literacia dos jovens sobre alimentação, tabaco, álcool e sexualidade, em meio escolar.</a:t>
            </a:r>
          </a:p>
          <a:p>
            <a:pPr algn="just">
              <a:spcAft>
                <a:spcPts val="0"/>
              </a:spcAft>
            </a:pPr>
            <a:endParaRPr lang="pt-PT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CaixaDeTexto 101"/>
          <p:cNvSpPr txBox="1"/>
          <p:nvPr/>
        </p:nvSpPr>
        <p:spPr>
          <a:xfrm>
            <a:off x="784472" y="32708764"/>
            <a:ext cx="2351357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pt-PT" sz="1100" dirty="0" smtClean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André, Clara </a:t>
            </a:r>
            <a:r>
              <a:rPr lang="pt-PT" sz="1100" dirty="0" err="1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100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 (2016).</a:t>
            </a:r>
            <a:r>
              <a:rPr lang="en-US" sz="1100" b="1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i="1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smoke or not to smoke, what determinants? </a:t>
            </a:r>
            <a:r>
              <a:rPr lang="pt-PT" sz="1100" i="1" dirty="0" err="1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pt-PT" sz="1100" i="1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dirty="0" err="1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epidemiological</a:t>
            </a:r>
            <a:r>
              <a:rPr lang="pt-PT" sz="1100" i="1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dirty="0" err="1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pt-PT" sz="1100" i="1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dirty="0" err="1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</a:t>
            </a:r>
            <a:r>
              <a:rPr lang="pt-PT" sz="1100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Primaria. </a:t>
            </a:r>
            <a:r>
              <a:rPr lang="pt-PT" sz="1100" dirty="0" smtClean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2016;48 (</a:t>
            </a:r>
            <a:r>
              <a:rPr lang="pt-PT" sz="1100" dirty="0" err="1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</a:t>
            </a:r>
            <a:r>
              <a:rPr lang="pt-PT" sz="1100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</a:t>
            </a:r>
            <a:r>
              <a:rPr lang="pt-PT" sz="1100" dirty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1):p.8</a:t>
            </a:r>
            <a:endParaRPr lang="pt-PT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Charrier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Lorena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al.(2014).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Smoking Habits among Italian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Adolescents:What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Has Changed in the Last Decade?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BioMed</a:t>
            </a:r>
            <a:r>
              <a:rPr lang="pt-PT" sz="1100" i="1" dirty="0">
                <a:latin typeface="Arial" panose="020B0604020202020204" pitchFamily="34" charset="0"/>
                <a:cs typeface="Arial" panose="020B0604020202020204" pitchFamily="34" charset="0"/>
              </a:rPr>
              <a:t> Research </a:t>
            </a:r>
            <a:r>
              <a:rPr lang="pt-PT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r>
              <a:rPr lang="pt-PT" sz="11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Vol. 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2014,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Hindawi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Publishing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Corporation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Article ID 287139, 8 pages 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http://dx.doi.org/10.1155/2014/287139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Joanna Briggs 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(2015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1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Joanna Briggs Institute Reviewers’ Manual: 2015 edition / </a:t>
            </a:r>
            <a:r>
              <a:rPr lang="en-US" sz="11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Supplement: Methodology </a:t>
            </a:r>
            <a:r>
              <a:rPr lang="en-US" sz="11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JBI Scoping </a:t>
            </a:r>
            <a:r>
              <a:rPr lang="en-US" sz="11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Reviews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edition/supplement . The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Joanna Briggs </a:t>
            </a:r>
            <a:r>
              <a:rPr lang="en-US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Institute.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pt-PT" sz="1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Matos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M.G.; Simões, C.;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Camacho</a:t>
            </a:r>
            <a:r>
              <a:rPr lang="pt-PT" sz="1100" dirty="0" err="1" smtClean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</a:t>
            </a:r>
            <a:r>
              <a:rPr lang="pt-PT" sz="1100" dirty="0" smtClean="0">
                <a:solidFill>
                  <a:srgbClr val="221F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t-PT" sz="1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I.; Reis, M. &amp; Equipa Aventura Social (2015). </a:t>
            </a:r>
            <a:r>
              <a:rPr lang="pt-PT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saúde dos adolescentes portugueses em tempos de recessão.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Relatório do estudo HBSC 2014. Lisboa: Centro de Malária e Outras Doenças Tropicais /IHMT/UNL e FMH/ Universidade de Lisboa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Moher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D,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Liberati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A,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Tetzlaff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J,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Altman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DG,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PRISMA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Group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(2009).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Preferred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Reporting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Items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Systematic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Reviews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Meta-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Analyses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PRISMA </a:t>
            </a:r>
            <a:r>
              <a:rPr lang="pt-PT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Statement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pt-PT" sz="11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PLoS</a:t>
            </a:r>
            <a:r>
              <a:rPr lang="pt-PT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1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</a:t>
            </a:r>
            <a:r>
              <a:rPr lang="pt-PT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PT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6(7): e1000097. </a:t>
            </a:r>
            <a:r>
              <a:rPr lang="pt-PT" sz="1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doi:10.1371/journal.pmed1000097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pt-P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Nunes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L. S. (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s.d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pt-PT" sz="1100" i="1" dirty="0">
                <a:latin typeface="Arial" panose="020B0604020202020204" pitchFamily="34" charset="0"/>
                <a:cs typeface="Arial" panose="020B0604020202020204" pitchFamily="34" charset="0"/>
              </a:rPr>
              <a:t>Hábitos tabágicos diagnóstico &amp; intervenção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Lisboa: Escola Nacional de Saúde Pública, Universidade Nova de Lisboa. Disponível em 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http://www.tabagismo.info/images/stories/formacao/GYTS/apresentacao_gyts.pdf</a:t>
            </a:r>
            <a:endParaRPr lang="pt-P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OMS (2009)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Global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Tobacco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Epidemic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Implementing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smokingfree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environments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MPOWER package.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Geneva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Organization</a:t>
            </a:r>
            <a:r>
              <a:rPr lang="pt-P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t-P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Pelikan</a:t>
            </a:r>
            <a:r>
              <a:rPr lang="en-CA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J. M.; </a:t>
            </a:r>
            <a:r>
              <a:rPr lang="en-CA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Röthlin</a:t>
            </a:r>
            <a:r>
              <a:rPr lang="en-CA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F.; </a:t>
            </a:r>
            <a:r>
              <a:rPr lang="en-CA" sz="1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Ganahl</a:t>
            </a:r>
            <a:r>
              <a:rPr lang="en-CA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K.; (2012). </a:t>
            </a:r>
            <a:r>
              <a:rPr lang="en-CA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Comparative report of health literacy in eight EU member states</a:t>
            </a:r>
            <a:r>
              <a:rPr lang="en-CA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THE EUROPEAN HEALTH LITERACY SURVEY HLS-EU. </a:t>
            </a: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PORTUGAL, Direcção‐Geral da Saúde (2013) </a:t>
            </a:r>
            <a:r>
              <a:rPr lang="pt-PT" sz="1100" i="1" dirty="0">
                <a:latin typeface="Arial" panose="020B0604020202020204" pitchFamily="34" charset="0"/>
                <a:cs typeface="Arial" panose="020B0604020202020204" pitchFamily="34" charset="0"/>
              </a:rPr>
              <a:t>Programa Nacional para a Prevenção e Controlo do Tabagismo 2012‐2016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Lisboa: Direcção‐Geral da Saúde</a:t>
            </a:r>
            <a:r>
              <a:rPr lang="pt-P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PT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PT" sz="11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Richards</a:t>
            </a:r>
            <a:r>
              <a:rPr lang="pt-PT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D. A.,</a:t>
            </a:r>
            <a:r>
              <a:rPr lang="pt-PT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Hanssen,T</a:t>
            </a:r>
            <a:r>
              <a:rPr lang="pt-PT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A. &amp; </a:t>
            </a:r>
            <a:r>
              <a:rPr lang="pt-PT" sz="11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Borglin</a:t>
            </a:r>
            <a:r>
              <a:rPr lang="pt-PT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1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Gunilla</a:t>
            </a:r>
            <a:r>
              <a:rPr lang="pt-PT" sz="1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(2018).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Second Triennial Systematic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Literature Review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of European Nursing Research: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Impact on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Patient Outcomes and Implications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pt-PT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Evidence-Based</a:t>
            </a:r>
            <a:r>
              <a:rPr lang="pt-P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  <a:r>
              <a:rPr lang="pt-PT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Worldviews on Evidence-Based Nursing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1–11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sz="1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entágono 3"/>
          <p:cNvSpPr/>
          <p:nvPr/>
        </p:nvSpPr>
        <p:spPr>
          <a:xfrm>
            <a:off x="481262" y="3677918"/>
            <a:ext cx="3707430" cy="573232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pt-PT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90338" y="10181872"/>
            <a:ext cx="2412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extração de artigos, procedeu-se ao processo de avaliação metodológica com recurso ao </a:t>
            </a:r>
            <a:r>
              <a:rPr lang="pt-PT" sz="2000" i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r>
              <a:rPr lang="pt-PT" sz="20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i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</a:t>
            </a:r>
            <a:r>
              <a:rPr lang="pt-PT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PRISMA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(Figura 1). </a:t>
            </a:r>
          </a:p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etapa </a:t>
            </a:r>
            <a:r>
              <a:rPr lang="pt-PT" sz="2000" b="1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</a:t>
            </a:r>
            <a:r>
              <a:rPr lang="pt-PT" sz="2000" b="1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b="1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reuniu-se seiscentos e cinquenta e cinco estudos,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nas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referidas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bases de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dados. </a:t>
            </a:r>
          </a:p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 designada 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pt-PT" sz="2000" b="1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pt-PT" sz="2000" b="1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verificou-se pela leitura do título, que dezassete artigos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estavam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repetidos, sendo estes retirados.</a:t>
            </a:r>
          </a:p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t-P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 </a:t>
            </a:r>
            <a:r>
              <a:rPr lang="pt-PT" sz="2000" b="1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elegibility</a:t>
            </a:r>
            <a:r>
              <a:rPr lang="pt-PT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t-P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procedeu-se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à leitura do título e do resumo dos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seiscentos e trinta e oito artigos,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conferir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os mesmos correspondiam aos critérios de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inclusão.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Desta leitura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excluíram-se seiscentos e trinta e um artigos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ficando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sete para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leitura integral. Após a leitura na íntegra dos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sete artigos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verificou-se que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cumpriam 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critérios de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inclusão e não ofereciam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contributos para a questão e objetivos de investigação e, por esta razão, foram excluídos. </a:t>
            </a:r>
            <a:endParaRPr lang="pt-PT" sz="2000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etapa </a:t>
            </a:r>
            <a:r>
              <a:rPr lang="pt-PT" sz="2000" b="1" i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r>
              <a:rPr lang="pt-PT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incluiu-se apenas um artigo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investigação, de natureza quantitativa. </a:t>
            </a:r>
          </a:p>
        </p:txBody>
      </p:sp>
      <p:sp>
        <p:nvSpPr>
          <p:cNvPr id="17" name="Pentágono 16"/>
          <p:cNvSpPr/>
          <p:nvPr/>
        </p:nvSpPr>
        <p:spPr>
          <a:xfrm>
            <a:off x="590338" y="5931898"/>
            <a:ext cx="4582356" cy="576056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MATERIAIS E MÉTODOS</a:t>
            </a:r>
            <a:endParaRPr lang="pt-PT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Pentágono 19"/>
          <p:cNvSpPr/>
          <p:nvPr/>
        </p:nvSpPr>
        <p:spPr>
          <a:xfrm>
            <a:off x="597121" y="27245481"/>
            <a:ext cx="5740616" cy="759513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 AND SUGGESTIONS</a:t>
            </a:r>
            <a:endParaRPr lang="pt-PT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597119" y="13237450"/>
            <a:ext cx="8879389" cy="7178236"/>
            <a:chOff x="745258" y="12654865"/>
            <a:chExt cx="9490841" cy="13783338"/>
          </a:xfrm>
        </p:grpSpPr>
        <p:pic>
          <p:nvPicPr>
            <p:cNvPr id="22" name="Imagem 21" descr="Consort-Logo-Graphic-30-12-071"/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" t="20689" r="87100" b="17241"/>
            <a:stretch>
              <a:fillRect/>
            </a:stretch>
          </p:blipFill>
          <p:spPr bwMode="auto">
            <a:xfrm>
              <a:off x="745259" y="12654865"/>
              <a:ext cx="1240337" cy="1793659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4" name="CaixaDeTexto 13"/>
            <p:cNvSpPr txBox="1"/>
            <p:nvPr/>
          </p:nvSpPr>
          <p:spPr>
            <a:xfrm>
              <a:off x="2730399" y="13208450"/>
              <a:ext cx="7505700" cy="827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  <a:tabLst>
                  <a:tab pos="2865755" algn="ctr"/>
                  <a:tab pos="5731510" algn="r"/>
                  <a:tab pos="2865755" algn="ctr"/>
                  <a:tab pos="5731510" algn="r"/>
                  <a:tab pos="8801100" algn="r"/>
                </a:tabLst>
              </a:pPr>
              <a:r>
                <a:rPr lang="pt-PT" sz="2200" b="1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PRISMA 2009 </a:t>
              </a:r>
              <a:r>
                <a:rPr lang="pt-PT" sz="2200" b="1" dirty="0" err="1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Flow</a:t>
              </a:r>
              <a:r>
                <a:rPr lang="pt-PT" sz="2200" b="1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pt-PT" sz="2200" b="1" dirty="0" err="1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Diagram</a:t>
              </a:r>
              <a:endParaRPr lang="pt-PT" sz="2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24" name="Grupo 23"/>
            <p:cNvGrpSpPr>
              <a:grpSpLocks/>
            </p:cNvGrpSpPr>
            <p:nvPr/>
          </p:nvGrpSpPr>
          <p:grpSpPr bwMode="auto">
            <a:xfrm>
              <a:off x="845920" y="14698641"/>
              <a:ext cx="8050430" cy="9825121"/>
              <a:chOff x="1350" y="3252"/>
              <a:chExt cx="8730" cy="9720"/>
            </a:xfrm>
          </p:grpSpPr>
          <p:grpSp>
            <p:nvGrpSpPr>
              <p:cNvPr id="25" name="Group 47"/>
              <p:cNvGrpSpPr>
                <a:grpSpLocks/>
              </p:cNvGrpSpPr>
              <p:nvPr/>
            </p:nvGrpSpPr>
            <p:grpSpPr bwMode="auto">
              <a:xfrm>
                <a:off x="1350" y="3252"/>
                <a:ext cx="8730" cy="9720"/>
                <a:chOff x="1350" y="3252"/>
                <a:chExt cx="8730" cy="9720"/>
              </a:xfrm>
            </p:grpSpPr>
            <p:cxnSp>
              <p:nvCxnSpPr>
                <p:cNvPr id="33" name="AutoShape 48"/>
                <p:cNvCxnSpPr>
                  <a:cxnSpLocks noChangeShapeType="1"/>
                </p:cNvCxnSpPr>
                <p:nvPr/>
              </p:nvCxnSpPr>
              <p:spPr bwMode="auto">
                <a:xfrm>
                  <a:off x="4320" y="4482"/>
                  <a:ext cx="0" cy="720"/>
                </a:xfrm>
                <a:prstGeom prst="straightConnector1">
                  <a:avLst/>
                </a:prstGeom>
                <a:noFill/>
                <a:ln w="28575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34" name="Rectangle 49"/>
                <p:cNvSpPr>
                  <a:spLocks noChangeArrowheads="1"/>
                </p:cNvSpPr>
                <p:nvPr/>
              </p:nvSpPr>
              <p:spPr bwMode="auto">
                <a:xfrm>
                  <a:off x="1980" y="3402"/>
                  <a:ext cx="4140" cy="1241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6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Records identified through database searching</a:t>
                  </a:r>
                  <a:b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</a:t>
                  </a:r>
                  <a:r>
                    <a:rPr lang="en-CA" sz="1300" dirty="0" err="1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EBSCOhost</a:t>
                  </a: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 - 321 + PubMed - 329)</a:t>
                  </a:r>
                  <a:endParaRPr lang="pt-PT" sz="13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5" name="AutoShape 50"/>
                <p:cNvCxnSpPr>
                  <a:cxnSpLocks noChangeShapeType="1"/>
                </p:cNvCxnSpPr>
                <p:nvPr/>
              </p:nvCxnSpPr>
              <p:spPr bwMode="auto">
                <a:xfrm>
                  <a:off x="6780" y="4493"/>
                  <a:ext cx="0" cy="720"/>
                </a:xfrm>
                <a:prstGeom prst="straightConnector1">
                  <a:avLst/>
                </a:prstGeom>
                <a:noFill/>
                <a:ln w="28575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36" name="Group 51"/>
                <p:cNvGrpSpPr>
                  <a:grpSpLocks/>
                </p:cNvGrpSpPr>
                <p:nvPr/>
              </p:nvGrpSpPr>
              <p:grpSpPr bwMode="auto">
                <a:xfrm>
                  <a:off x="1350" y="3252"/>
                  <a:ext cx="468" cy="9720"/>
                  <a:chOff x="1080" y="2700"/>
                  <a:chExt cx="468" cy="9720"/>
                </a:xfrm>
              </p:grpSpPr>
              <p:sp>
                <p:nvSpPr>
                  <p:cNvPr id="45" name="AutoShape 52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34" y="6066"/>
                    <a:ext cx="2160" cy="46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CECFF"/>
                  </a:solidFill>
                  <a:ln w="28575">
                    <a:solidFill>
                      <a:schemeClr val="accent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rot="0" vert="vert270" wrap="square" lIns="45720" tIns="45720" rIns="45720" bIns="45720" anchor="ctr" anchorCtr="0" upright="1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</a:pPr>
                    <a:r>
                      <a:rPr lang="pt-PT" sz="1200" b="1" dirty="0" err="1">
                        <a:solidFill>
                          <a:srgbClr val="365F9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Screening</a:t>
                    </a:r>
                    <a:endParaRPr lang="pt-PT" sz="1200" b="1" dirty="0">
                      <a:solidFill>
                        <a:srgbClr val="365F91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" name="AutoShape 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34" y="11106"/>
                    <a:ext cx="2160" cy="46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CECFF"/>
                  </a:solidFill>
                  <a:ln w="28575">
                    <a:solidFill>
                      <a:schemeClr val="accent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rot="0" vert="vert270" wrap="square" lIns="45720" tIns="45720" rIns="45720" bIns="45720" anchor="ctr" anchorCtr="0" upright="1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</a:pPr>
                    <a:r>
                      <a:rPr lang="pt-PT" sz="1200" b="1" dirty="0" err="1">
                        <a:solidFill>
                          <a:srgbClr val="365F9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Included</a:t>
                    </a:r>
                    <a:endParaRPr lang="pt-PT" sz="1200" b="1" dirty="0">
                      <a:solidFill>
                        <a:srgbClr val="365F91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7" name="AutoShape 54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34" y="8586"/>
                    <a:ext cx="2160" cy="46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CECFF"/>
                  </a:solidFill>
                  <a:ln w="28575">
                    <a:solidFill>
                      <a:schemeClr val="accent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rot="0" vert="vert270" wrap="square" lIns="45720" tIns="45720" rIns="45720" bIns="45720" anchor="ctr" anchorCtr="0" upright="1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</a:pPr>
                    <a:r>
                      <a:rPr lang="pt-PT" sz="1200" b="1" dirty="0" err="1">
                        <a:solidFill>
                          <a:srgbClr val="365F9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Eligibility</a:t>
                    </a:r>
                    <a:endParaRPr lang="pt-PT" sz="1200" b="1" dirty="0">
                      <a:solidFill>
                        <a:srgbClr val="365F91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AutoShape 55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34" y="3546"/>
                    <a:ext cx="2160" cy="468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CECFF"/>
                  </a:solidFill>
                  <a:ln w="28575">
                    <a:solidFill>
                      <a:schemeClr val="accent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rot="0" vert="vert270" wrap="square" lIns="45720" tIns="45720" rIns="45720" bIns="45720" anchor="ctr" anchorCtr="0" upright="1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</a:pPr>
                    <a:r>
                      <a:rPr lang="pt-PT" sz="1200" b="1" dirty="0" err="1">
                        <a:solidFill>
                          <a:srgbClr val="365F9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a:t>Identification</a:t>
                    </a:r>
                    <a:endParaRPr lang="pt-PT" sz="1200" b="1" dirty="0">
                      <a:solidFill>
                        <a:srgbClr val="365F91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7" name="Rectangle 56"/>
                <p:cNvSpPr>
                  <a:spLocks noChangeArrowheads="1"/>
                </p:cNvSpPr>
                <p:nvPr/>
              </p:nvSpPr>
              <p:spPr bwMode="auto">
                <a:xfrm>
                  <a:off x="6390" y="3402"/>
                  <a:ext cx="3510" cy="1219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6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Additional records identified through other sources</a:t>
                  </a:r>
                  <a:b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</a:t>
                  </a:r>
                  <a:r>
                    <a:rPr lang="en-CA" sz="1300" dirty="0" err="1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ProQuest</a:t>
                  </a: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 - 5)</a:t>
                  </a:r>
                  <a:endParaRPr lang="pt-PT" sz="13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Rectangle 57"/>
                <p:cNvSpPr>
                  <a:spLocks noChangeArrowheads="1"/>
                </p:cNvSpPr>
                <p:nvPr/>
              </p:nvSpPr>
              <p:spPr bwMode="auto">
                <a:xfrm>
                  <a:off x="2857" y="5202"/>
                  <a:ext cx="4365" cy="900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6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Records after duplicates removed</a:t>
                  </a:r>
                  <a:b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655-17 </a:t>
                  </a:r>
                  <a:r>
                    <a:rPr lang="en-CA" sz="1300" dirty="0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= 638</a:t>
                  </a: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)</a:t>
                  </a:r>
                  <a:endParaRPr lang="pt-PT" sz="13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Rectangle 58"/>
                <p:cNvSpPr>
                  <a:spLocks noChangeArrowheads="1"/>
                </p:cNvSpPr>
                <p:nvPr/>
              </p:nvSpPr>
              <p:spPr bwMode="auto">
                <a:xfrm>
                  <a:off x="3725" y="6822"/>
                  <a:ext cx="2630" cy="900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6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Records </a:t>
                  </a:r>
                  <a:r>
                    <a:rPr lang="pt-PT" sz="1300" dirty="0" err="1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screened</a:t>
                  </a:r>
                  <a: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/>
                  </a:r>
                  <a:b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638)</a:t>
                  </a:r>
                </a:p>
              </p:txBody>
            </p:sp>
            <p:sp>
              <p:nvSpPr>
                <p:cNvPr id="40" name="Rectangle 59"/>
                <p:cNvSpPr>
                  <a:spLocks noChangeArrowheads="1"/>
                </p:cNvSpPr>
                <p:nvPr/>
              </p:nvSpPr>
              <p:spPr bwMode="auto">
                <a:xfrm>
                  <a:off x="7380" y="6854"/>
                  <a:ext cx="2700" cy="820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6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Records </a:t>
                  </a:r>
                  <a:r>
                    <a:rPr lang="pt-PT" sz="1300" dirty="0" err="1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excluded</a:t>
                  </a:r>
                  <a: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/>
                  </a:r>
                  <a:b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pt-PT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638 - </a:t>
                  </a:r>
                  <a:r>
                    <a:rPr lang="pt-PT" sz="1300" dirty="0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631=7 </a:t>
                  </a:r>
                  <a:r>
                    <a:rPr lang="pt-PT" sz="1300" dirty="0" err="1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Quant</a:t>
                  </a:r>
                  <a:r>
                    <a:rPr lang="pt-PT" sz="1300" dirty="0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)</a:t>
                  </a:r>
                  <a:endParaRPr lang="pt-PT" sz="13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Rectangle 60"/>
                <p:cNvSpPr>
                  <a:spLocks noChangeArrowheads="1"/>
                </p:cNvSpPr>
                <p:nvPr/>
              </p:nvSpPr>
              <p:spPr bwMode="auto">
                <a:xfrm>
                  <a:off x="3690" y="8262"/>
                  <a:ext cx="2700" cy="1080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6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Full-text articles assessed for eligibility</a:t>
                  </a:r>
                  <a:b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7)</a:t>
                  </a:r>
                  <a:endParaRPr lang="pt-PT" sz="13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Rectangle 61"/>
                <p:cNvSpPr>
                  <a:spLocks noChangeArrowheads="1"/>
                </p:cNvSpPr>
                <p:nvPr/>
              </p:nvSpPr>
              <p:spPr bwMode="auto">
                <a:xfrm>
                  <a:off x="7380" y="8262"/>
                  <a:ext cx="2700" cy="1393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6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Full-text articles excluded, with reasons</a:t>
                  </a:r>
                  <a:b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en-CA" sz="13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6) </a:t>
                  </a:r>
                  <a:r>
                    <a:rPr lang="en-CA" sz="1300" dirty="0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6ExcC/</a:t>
                  </a:r>
                  <a:r>
                    <a:rPr lang="en-CA" sz="1300" dirty="0" err="1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Raz</a:t>
                  </a:r>
                  <a:r>
                    <a:rPr lang="en-CA" sz="1300" dirty="0" smtClean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=6 Quant)</a:t>
                  </a:r>
                  <a:endParaRPr lang="pt-PT" sz="13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Rectangle 62"/>
                <p:cNvSpPr>
                  <a:spLocks noChangeArrowheads="1"/>
                </p:cNvSpPr>
                <p:nvPr/>
              </p:nvSpPr>
              <p:spPr bwMode="auto">
                <a:xfrm>
                  <a:off x="3690" y="9882"/>
                  <a:ext cx="2700" cy="10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endParaRPr lang="pt-PT" sz="1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Rectangle 63"/>
                <p:cNvSpPr>
                  <a:spLocks noChangeArrowheads="1"/>
                </p:cNvSpPr>
                <p:nvPr/>
              </p:nvSpPr>
              <p:spPr bwMode="auto">
                <a:xfrm>
                  <a:off x="3690" y="11502"/>
                  <a:ext cx="2700" cy="144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chemeClr val="accent4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91440" rIns="91440" bIns="91440" anchor="ctr" anchorCtr="0" upright="1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CA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Studies included in quantitative synthesis </a:t>
                  </a:r>
                  <a:endParaRPr lang="pt-PT" sz="1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CA" sz="1200" dirty="0"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(n = 1 )</a:t>
                  </a:r>
                  <a:endParaRPr lang="pt-PT" sz="1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64"/>
              <p:cNvGrpSpPr>
                <a:grpSpLocks/>
              </p:cNvGrpSpPr>
              <p:nvPr/>
            </p:nvGrpSpPr>
            <p:grpSpPr bwMode="auto">
              <a:xfrm>
                <a:off x="5040" y="6102"/>
                <a:ext cx="2340" cy="5400"/>
                <a:chOff x="5040" y="6102"/>
                <a:chExt cx="2340" cy="5400"/>
              </a:xfrm>
            </p:grpSpPr>
            <p:cxnSp>
              <p:nvCxnSpPr>
                <p:cNvPr id="27" name="AutoShape 65"/>
                <p:cNvCxnSpPr>
                  <a:cxnSpLocks noChangeShapeType="1"/>
                  <a:stCxn id="38" idx="2"/>
                  <a:endCxn id="39" idx="0"/>
                </p:cNvCxnSpPr>
                <p:nvPr/>
              </p:nvCxnSpPr>
              <p:spPr bwMode="auto">
                <a:xfrm>
                  <a:off x="5040" y="6102"/>
                  <a:ext cx="0" cy="720"/>
                </a:xfrm>
                <a:prstGeom prst="straightConnector1">
                  <a:avLst/>
                </a:prstGeom>
                <a:noFill/>
                <a:ln w="28575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" name="AutoShape 66"/>
                <p:cNvCxnSpPr>
                  <a:cxnSpLocks noChangeShapeType="1"/>
                  <a:stCxn id="39" idx="2"/>
                  <a:endCxn id="41" idx="0"/>
                </p:cNvCxnSpPr>
                <p:nvPr/>
              </p:nvCxnSpPr>
              <p:spPr bwMode="auto">
                <a:xfrm>
                  <a:off x="5040" y="7722"/>
                  <a:ext cx="0" cy="540"/>
                </a:xfrm>
                <a:prstGeom prst="straightConnector1">
                  <a:avLst/>
                </a:prstGeom>
                <a:noFill/>
                <a:ln w="28575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9" name="AutoShape 67"/>
                <p:cNvCxnSpPr>
                  <a:cxnSpLocks noChangeShapeType="1"/>
                  <a:stCxn id="41" idx="2"/>
                  <a:endCxn id="43" idx="0"/>
                </p:cNvCxnSpPr>
                <p:nvPr/>
              </p:nvCxnSpPr>
              <p:spPr bwMode="auto">
                <a:xfrm>
                  <a:off x="5040" y="9342"/>
                  <a:ext cx="0" cy="540"/>
                </a:xfrm>
                <a:prstGeom prst="straightConnector1">
                  <a:avLst/>
                </a:prstGeom>
                <a:noFill/>
                <a:ln w="9525">
                  <a:noFill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0" name="AutoShape 68"/>
                <p:cNvCxnSpPr>
                  <a:cxnSpLocks noChangeShapeType="1"/>
                  <a:stCxn id="41" idx="2"/>
                  <a:endCxn id="44" idx="0"/>
                </p:cNvCxnSpPr>
                <p:nvPr/>
              </p:nvCxnSpPr>
              <p:spPr bwMode="auto">
                <a:xfrm>
                  <a:off x="5040" y="9342"/>
                  <a:ext cx="0" cy="2160"/>
                </a:xfrm>
                <a:prstGeom prst="straightConnector1">
                  <a:avLst/>
                </a:prstGeom>
                <a:noFill/>
                <a:ln w="28575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1" name="AutoShape 69"/>
                <p:cNvCxnSpPr>
                  <a:cxnSpLocks noChangeShapeType="1"/>
                  <a:stCxn id="39" idx="3"/>
                  <a:endCxn id="40" idx="1"/>
                </p:cNvCxnSpPr>
                <p:nvPr/>
              </p:nvCxnSpPr>
              <p:spPr bwMode="auto">
                <a:xfrm flipV="1">
                  <a:off x="6355" y="7264"/>
                  <a:ext cx="1025" cy="8"/>
                </a:xfrm>
                <a:prstGeom prst="straightConnector1">
                  <a:avLst/>
                </a:prstGeom>
                <a:noFill/>
                <a:ln w="28575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" name="AutoShape 70"/>
                <p:cNvCxnSpPr>
                  <a:cxnSpLocks noChangeShapeType="1"/>
                  <a:stCxn id="41" idx="3"/>
                  <a:endCxn id="42" idx="1"/>
                </p:cNvCxnSpPr>
                <p:nvPr/>
              </p:nvCxnSpPr>
              <p:spPr bwMode="auto">
                <a:xfrm>
                  <a:off x="6390" y="8802"/>
                  <a:ext cx="990" cy="156"/>
                </a:xfrm>
                <a:prstGeom prst="straightConnector1">
                  <a:avLst/>
                </a:prstGeom>
                <a:noFill/>
                <a:ln w="28575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CCCCCC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18" name="Retângulo 17"/>
            <p:cNvSpPr/>
            <p:nvPr/>
          </p:nvSpPr>
          <p:spPr>
            <a:xfrm>
              <a:off x="745258" y="25708772"/>
              <a:ext cx="8436520" cy="7294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60325" lvl="0"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200" i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Fonte: </a:t>
              </a:r>
              <a:r>
                <a:rPr lang="de-DE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Moher D, Liberati A, Tetzlaff J, Altman DG, The PRISMA Group (2009)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. </a:t>
              </a:r>
              <a:r>
                <a:rPr lang="en-GB" sz="1200" i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referred </a:t>
              </a:r>
              <a:r>
                <a:rPr lang="en-GB" sz="1200" i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eporting </a:t>
              </a:r>
              <a:r>
                <a:rPr lang="en-GB" sz="1200" i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tems for </a:t>
              </a:r>
              <a:r>
                <a:rPr lang="en-GB" sz="1200" i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ystematic Reviews and </a:t>
              </a:r>
              <a:r>
                <a:rPr lang="en-GB" sz="1200" i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eta-</a:t>
              </a:r>
              <a:r>
                <a:rPr lang="en-GB" sz="1200" i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nalyses: The PRISMA Statement. </a:t>
              </a:r>
              <a:r>
                <a:rPr lang="en-GB" sz="1200" kern="1400" dirty="0" err="1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PLoS</a:t>
              </a:r>
              <a:r>
                <a:rPr lang="en-GB" sz="1200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Med 6(7): e1000097. </a:t>
              </a:r>
              <a:r>
                <a:rPr lang="en-GB" sz="1200" kern="1400" dirty="0" smtClean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doi:10.1371/journal.pmed1000097</a:t>
              </a:r>
              <a:r>
                <a:rPr lang="pt-PT" sz="1200" dirty="0" smtClean="0">
                  <a:solidFill>
                    <a:prstClr val="black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pt-PT" sz="1200" b="1" u="sng" kern="1400" dirty="0" smtClean="0">
                  <a:solidFill>
                    <a:srgbClr val="0066FF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  <a:hlinkClick r:id="rId10"/>
                </a:rPr>
                <a:t>www.prisma-statement.org</a:t>
              </a:r>
              <a:r>
                <a:rPr lang="pt-PT" sz="1200" b="1" kern="14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.</a:t>
              </a:r>
              <a:endParaRPr lang="pt-PT" dirty="0"/>
            </a:p>
          </p:txBody>
        </p:sp>
        <p:sp>
          <p:nvSpPr>
            <p:cNvPr id="21" name="Retângulo 20"/>
            <p:cNvSpPr/>
            <p:nvPr/>
          </p:nvSpPr>
          <p:spPr>
            <a:xfrm>
              <a:off x="861092" y="25036061"/>
              <a:ext cx="253813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pt-PT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FIGURA </a:t>
              </a:r>
              <a:r>
                <a:rPr lang="pt-PT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pt-PT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DIAGRAMA PRISMA </a:t>
              </a:r>
            </a:p>
          </p:txBody>
        </p:sp>
      </p:grpSp>
      <p:sp>
        <p:nvSpPr>
          <p:cNvPr id="56" name="CaixaDeTexto 55"/>
          <p:cNvSpPr txBox="1"/>
          <p:nvPr/>
        </p:nvSpPr>
        <p:spPr>
          <a:xfrm>
            <a:off x="597119" y="21719981"/>
            <a:ext cx="905904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Os achados do </a:t>
            </a:r>
            <a:r>
              <a:rPr lang="pt-PT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HBSC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e do </a:t>
            </a:r>
            <a:r>
              <a:rPr lang="pt-PT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GYTS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Itália, como em muitas outros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países, incluindo Portugal,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o consumo de tabaco pelos jovens continua a ser um problema grave de saúde pública: com 15 anos de idade, mais de 50% já experimentaram fumar e quase 15% são fumantes diários.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Em Portugal o </a:t>
            </a:r>
            <a:r>
              <a:rPr lang="pt-P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HBSC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(2015) menciona que a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média de idade de experimentação de tabaco foi aos 13,04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anos, mas</a:t>
            </a:r>
            <a:r>
              <a:rPr lang="pt-PT" sz="1400" dirty="0">
                <a:solidFill>
                  <a:srgbClr val="2C2929"/>
                </a:solidFill>
                <a:latin typeface="FrutigerNextLT-Light"/>
              </a:rPr>
              <a:t> </a:t>
            </a:r>
            <a:r>
              <a:rPr lang="pt-PT" sz="1400" dirty="0" smtClean="0">
                <a:solidFill>
                  <a:srgbClr val="2C2929"/>
                </a:solidFill>
                <a:latin typeface="FrutigerNextLT-Light"/>
              </a:rPr>
              <a:t>experimentam </a:t>
            </a:r>
            <a:r>
              <a:rPr lang="pt-PT" sz="1400" dirty="0">
                <a:solidFill>
                  <a:srgbClr val="2C2929"/>
                </a:solidFill>
                <a:latin typeface="FrutigerNextLT-Light"/>
              </a:rPr>
              <a:t>tabaco pela primeira vez aos 11 anos ou menos.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 smtClean="0">
                <a:solidFill>
                  <a:srgbClr val="2C2929"/>
                </a:solidFill>
                <a:latin typeface="FrutigerNextLT-Regular"/>
              </a:rPr>
              <a:t>A </a:t>
            </a:r>
            <a:r>
              <a:rPr lang="pt-PT" sz="1400" dirty="0">
                <a:solidFill>
                  <a:srgbClr val="2C2929"/>
                </a:solidFill>
                <a:latin typeface="FrutigerNextLT-Regular"/>
              </a:rPr>
              <a:t>grande maioria dos jovens </a:t>
            </a:r>
            <a:r>
              <a:rPr lang="pt-PT" sz="1400" dirty="0" smtClean="0">
                <a:solidFill>
                  <a:srgbClr val="2C2929"/>
                </a:solidFill>
                <a:latin typeface="FrutigerNextLT-Regular"/>
              </a:rPr>
              <a:t>refere nunca </a:t>
            </a:r>
            <a:r>
              <a:rPr lang="pt-PT" sz="1400" dirty="0">
                <a:solidFill>
                  <a:srgbClr val="2C2929"/>
                </a:solidFill>
                <a:latin typeface="FrutigerNextLT-Regular"/>
              </a:rPr>
              <a:t>ter consumido tabaco (92,8%)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PT" sz="1400" dirty="0" smtClean="0">
                <a:solidFill>
                  <a:srgbClr val="2C2929"/>
                </a:solidFill>
                <a:latin typeface="FrutigerNextLT-Light"/>
              </a:rPr>
              <a:t> As </a:t>
            </a:r>
            <a:r>
              <a:rPr lang="pt-PT" sz="1400" dirty="0">
                <a:solidFill>
                  <a:srgbClr val="2C2929"/>
                </a:solidFill>
                <a:latin typeface="FrutigerNextLT-Light"/>
              </a:rPr>
              <a:t>raparigas </a:t>
            </a:r>
            <a:r>
              <a:rPr lang="pt-PT" sz="1400" dirty="0" smtClean="0">
                <a:solidFill>
                  <a:srgbClr val="2C2929"/>
                </a:solidFill>
                <a:latin typeface="FrutigerNextLT-Light"/>
              </a:rPr>
              <a:t>mencionam </a:t>
            </a:r>
            <a:r>
              <a:rPr lang="pt-PT" sz="1400" dirty="0">
                <a:solidFill>
                  <a:srgbClr val="2C2929"/>
                </a:solidFill>
                <a:latin typeface="FrutigerNextLT-Light"/>
              </a:rPr>
              <a:t>mais frequentemente que já experimentaram tabaco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.(Matos </a:t>
            </a:r>
            <a:r>
              <a:rPr lang="pt-P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al. , 2015).</a:t>
            </a:r>
          </a:p>
          <a:p>
            <a:pPr algn="just"/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dados do </a:t>
            </a:r>
            <a:r>
              <a:rPr lang="pt-PT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GYTS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 sobre a suscetibilidade para iniciar o tabagismo dentro de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um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ano entre aqueles que ainda não iniciaram, indicam que 35,4% de rapazes e 46,6% das raparigas são suscetíveis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Em Portugal o género masculino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tem tendência de imitar os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hábitos tabágicos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dos amigos e colegas, mas também a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experimentar mais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do que as raparigas. Consequentemente, as estratégias de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prevenção devem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estar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direcionadas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e diferenciadas de acordo com o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público-alvo. (Nunes,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s.d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dados do </a:t>
            </a:r>
            <a:r>
              <a:rPr lang="pt-PT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HBSC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 mostram uma queda na prevalência de experimentação com tabagismo e uso regular apenas para os grupos etários mais jovens (11 e 13 anos de idade), com um declínio menos pronunciado,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2006 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2010, o que pode ser devido à implementação de restrições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acesso, dos jovens menores de 16 anos, aos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produtos do tabaco e à proibição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 publicidade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de produtos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 tabaco nos </a:t>
            </a:r>
            <a:r>
              <a:rPr lang="pt-P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mídia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 desde 2004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que as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máquinas de venda de cigarros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só podem funcionar durante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as horas noturnas.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P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Charrier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al.,2014).</a:t>
            </a:r>
          </a:p>
          <a:p>
            <a:pPr algn="just">
              <a:spcBef>
                <a:spcPts val="600"/>
              </a:spcBef>
            </a:pP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Desde janeiro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de 2005, é proibido fumar em locais públicos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fechados, incluindo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bares e restaurantes, bem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como em locais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trabalho público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privado. Antes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da lei entrar em vigor, em grande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parte através dos </a:t>
            </a:r>
            <a:r>
              <a:rPr lang="pt-PT" sz="1400" dirty="0" err="1">
                <a:latin typeface="Arial" panose="020B0604020202020204" pitchFamily="34" charset="0"/>
                <a:cs typeface="Arial" panose="020B0604020202020204" pitchFamily="34" charset="0"/>
              </a:rPr>
              <a:t>mídia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não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conseguiu atingir jovens fumantes já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viciados.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 Em Portugal a lei antitabaco (Lei nº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63/2017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03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agosto)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limita o consumo de tabaco nos locais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fechados, incluindo escolas.</a:t>
            </a:r>
          </a:p>
          <a:p>
            <a:pPr lvl="0" algn="just">
              <a:spcBef>
                <a:spcPts val="600"/>
              </a:spcBef>
            </a:pP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políticas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antitabaco parecem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ter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atraso na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iniciação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do tabaco entre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jovens mas não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conseguiu atingir jovens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já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viciados no </a:t>
            </a:r>
            <a:r>
              <a:rPr lang="pt-P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hábito de fumar.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Charrier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pt-PT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al.,2014).</a:t>
            </a:r>
          </a:p>
          <a:p>
            <a:pPr algn="just">
              <a:spcBef>
                <a:spcPts val="600"/>
              </a:spcBef>
            </a:pP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Pentágono 61"/>
          <p:cNvSpPr/>
          <p:nvPr/>
        </p:nvSpPr>
        <p:spPr>
          <a:xfrm>
            <a:off x="680467" y="20898318"/>
            <a:ext cx="5293991" cy="732548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OF RESULTS</a:t>
            </a:r>
            <a:endParaRPr lang="pt-PT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tângulo 67"/>
          <p:cNvSpPr/>
          <p:nvPr/>
        </p:nvSpPr>
        <p:spPr>
          <a:xfrm>
            <a:off x="605869" y="28146814"/>
            <a:ext cx="6840000" cy="591833"/>
          </a:xfrm>
          <a:prstGeom prst="rect">
            <a:avLst/>
          </a:prstGeom>
          <a:solidFill>
            <a:srgbClr val="FFCC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GYTS</a:t>
            </a:r>
            <a:endParaRPr lang="pt-PT" sz="2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tângulo 74"/>
          <p:cNvSpPr/>
          <p:nvPr/>
        </p:nvSpPr>
        <p:spPr>
          <a:xfrm>
            <a:off x="15916115" y="28089497"/>
            <a:ext cx="8594909" cy="591833"/>
          </a:xfrm>
          <a:prstGeom prst="rect">
            <a:avLst/>
          </a:prstGeom>
          <a:solidFill>
            <a:srgbClr val="FFCC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AUTORES DO ARTIGO</a:t>
            </a:r>
            <a:endParaRPr lang="pt-PT" sz="2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tângulo 75"/>
          <p:cNvSpPr/>
          <p:nvPr/>
        </p:nvSpPr>
        <p:spPr>
          <a:xfrm>
            <a:off x="597121" y="28803268"/>
            <a:ext cx="6839999" cy="3721899"/>
          </a:xfrm>
          <a:prstGeom prst="rect">
            <a:avLst/>
          </a:prstGeom>
          <a:solidFill>
            <a:srgbClr val="FFCCFF">
              <a:alpha val="60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dão </a:t>
            </a: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informações úteis para uma resposta eficaz da saúde pública, dado existirem lacunas no 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cumprimento </a:t>
            </a: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recomendações para reduzir a prevalência de tabagismo e consciencialização dos jovens sobre os riscos de saúde associados ao tabagismo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algn="just"/>
            <a:endParaRPr lang="pt-PT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0" indent="-685800" algn="just">
              <a:buFont typeface="Wingdings" panose="05000000000000000000" pitchFamily="2" charset="2"/>
              <a:buChar char="§"/>
            </a:pP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Leis de proteção à juventude </a:t>
            </a:r>
          </a:p>
          <a:p>
            <a:pPr marL="685800" lvl="0" indent="-685800" algn="just">
              <a:buFont typeface="Wingdings" panose="05000000000000000000" pitchFamily="2" charset="2"/>
              <a:buChar char="§"/>
            </a:pP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Legislação antitabaco em geral (proibição de vender produtos de tabaco a menores de 18 anos)</a:t>
            </a:r>
          </a:p>
          <a:p>
            <a:pPr marL="685800" lvl="0" indent="-685800" algn="just">
              <a:buFont typeface="Wingdings" panose="05000000000000000000" pitchFamily="2" charset="2"/>
              <a:buChar char="§"/>
            </a:pP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Penalizações mais duras aos comerciantes</a:t>
            </a:r>
          </a:p>
        </p:txBody>
      </p:sp>
      <p:sp>
        <p:nvSpPr>
          <p:cNvPr id="77" name="Retângulo 76"/>
          <p:cNvSpPr/>
          <p:nvPr/>
        </p:nvSpPr>
        <p:spPr>
          <a:xfrm>
            <a:off x="8256617" y="28772838"/>
            <a:ext cx="6862545" cy="3744271"/>
          </a:xfrm>
          <a:prstGeom prst="rect">
            <a:avLst/>
          </a:prstGeom>
          <a:solidFill>
            <a:srgbClr val="FFCCFF">
              <a:alpha val="60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dados 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relatam </a:t>
            </a: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necessidade, entre os grupos etários mais jovens, para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algn="just"/>
            <a:endParaRPr lang="pt-PT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Manter a </a:t>
            </a:r>
            <a:r>
              <a:rPr lang="pt-PT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consciencialização </a:t>
            </a:r>
            <a:endParaRPr lang="pt-PT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Implementar intervenções de prevenção e cessação de eficácia comprovada</a:t>
            </a: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Monitorizar a adesão às regras e regulamentos existente</a:t>
            </a:r>
            <a:r>
              <a:rPr lang="pt-P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78" name="Retângulo 77"/>
          <p:cNvSpPr/>
          <p:nvPr/>
        </p:nvSpPr>
        <p:spPr>
          <a:xfrm>
            <a:off x="15916115" y="28763841"/>
            <a:ext cx="8640000" cy="3753268"/>
          </a:xfrm>
          <a:prstGeom prst="rect">
            <a:avLst/>
          </a:prstGeom>
          <a:solidFill>
            <a:srgbClr val="FFCCFF">
              <a:alpha val="60000"/>
            </a:srgb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pt-PT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Sugerem:</a:t>
            </a:r>
          </a:p>
          <a:p>
            <a:pPr lvl="0" algn="just"/>
            <a:endParaRPr lang="pt-PT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Intervenção com jovens e com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pessoas de referência, </a:t>
            </a: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daqueles.</a:t>
            </a:r>
            <a:endParaRPr lang="pt-PT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Conceitos-chave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sustentem as recomendações para desencorajar a aceitação do tabagismo entre os mais jovens, nas iniciativas e programas nas escolas e na família e por quem toma as decisões na adoção de comportamentos coerentes com as regras a serem ensinadas aos </a:t>
            </a: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jovens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sz="16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Envolvimento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</a:t>
            </a: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jovens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funcionários da escola na adesão à manutenção de um ambiente escolar livre de </a:t>
            </a: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fumo</a:t>
            </a: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Monitorizar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cumprimento pelos comerciantes, </a:t>
            </a: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proibição da venda de produtos de tabaco.</a:t>
            </a: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Máquinas em conformidade com as leis que proíbem fumar em locais públicos e nos edifícios escolares.</a:t>
            </a:r>
          </a:p>
          <a:p>
            <a:pPr marL="571500" lvl="0" indent="-571500" algn="just">
              <a:buFont typeface="Wingdings" panose="05000000000000000000" pitchFamily="2" charset="2"/>
              <a:buChar char="§"/>
            </a:pP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Monitorizar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comportamento </a:t>
            </a: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jovens na escola e nos </a:t>
            </a:r>
            <a:r>
              <a:rPr lang="pt-PT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contextos em que </a:t>
            </a:r>
            <a:r>
              <a:rPr lang="pt-PT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vivem.</a:t>
            </a:r>
            <a:endParaRPr lang="pt-PT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9" name="Retângulo 78"/>
          <p:cNvSpPr/>
          <p:nvPr/>
        </p:nvSpPr>
        <p:spPr>
          <a:xfrm>
            <a:off x="8235277" y="28063385"/>
            <a:ext cx="6862545" cy="617945"/>
          </a:xfrm>
          <a:prstGeom prst="rect">
            <a:avLst/>
          </a:prstGeom>
          <a:solidFill>
            <a:srgbClr val="FFCCFF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HBSC</a:t>
            </a:r>
            <a:endParaRPr lang="pt-PT" sz="2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CaixaDeTexto 81"/>
          <p:cNvSpPr txBox="1"/>
          <p:nvPr/>
        </p:nvSpPr>
        <p:spPr>
          <a:xfrm>
            <a:off x="8836994" y="13615836"/>
            <a:ext cx="17767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1515" lvl="0" algn="just"/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pt-PT" sz="2000" i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pt-PT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apresenta-se o </a:t>
            </a:r>
            <a:r>
              <a:rPr lang="pt-PT" sz="20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pt-PT" sz="2000" i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r>
              <a:rPr lang="pt-PT" sz="20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i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instrument</a:t>
            </a:r>
            <a:r>
              <a:rPr lang="pt-PT" sz="20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pt-PT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face à questão de </a:t>
            </a:r>
            <a:r>
              <a:rPr lang="pt-PT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investigação e critérios de inclusão (PCC) descritos</a:t>
            </a:r>
            <a:r>
              <a:rPr lang="pt-PT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demonstra existir uma fraca literacia em saúde sobre o tabagismo, sobretudo, nos mais velhos e releva intervenções neste âmbito</a:t>
            </a:r>
            <a:r>
              <a:rPr lang="pt-PT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..</a:t>
            </a:r>
            <a:endParaRPr lang="pt-PT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3" name="CaixaDeTexto 82"/>
          <p:cNvSpPr txBox="1"/>
          <p:nvPr/>
        </p:nvSpPr>
        <p:spPr>
          <a:xfrm>
            <a:off x="6337737" y="27297109"/>
            <a:ext cx="18263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dados, apresentados no esquema 1, são sugestões dos estudos e dos autores e concorrem para a literacia em saúde dos jovens  sobre o tabagismo e outros contribuem para a prevenção da iniciação e cessação tabágica</a:t>
            </a:r>
            <a:r>
              <a:rPr lang="pt-PT" sz="20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pt-PT" sz="20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3222436" y="34493868"/>
            <a:ext cx="16668248" cy="1200150"/>
            <a:chOff x="695671" y="34773512"/>
            <a:chExt cx="16668248" cy="1200150"/>
          </a:xfrm>
        </p:grpSpPr>
        <p:sp>
          <p:nvSpPr>
            <p:cNvPr id="12" name="CaixaDeTexto 11"/>
            <p:cNvSpPr txBox="1"/>
            <p:nvPr/>
          </p:nvSpPr>
          <p:spPr>
            <a:xfrm>
              <a:off x="4143138" y="34974993"/>
              <a:ext cx="1322078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2000" b="1" dirty="0">
                  <a:solidFill>
                    <a:srgbClr val="823C0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2ª Reunião Internacional da Rede Académica das Ciências da Saúde da Lusofonia – </a:t>
              </a:r>
              <a:r>
                <a:rPr lang="pt-PT" sz="2000" b="1" dirty="0" err="1">
                  <a:solidFill>
                    <a:srgbClr val="823C0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rRACS</a:t>
              </a:r>
              <a:r>
                <a:rPr lang="pt-PT" sz="2000" b="1" dirty="0">
                  <a:solidFill>
                    <a:srgbClr val="823C0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2018 – Coimbra, 11 Outubro - 13 Outubro</a:t>
              </a:r>
            </a:p>
          </p:txBody>
        </p:sp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671" y="34773512"/>
              <a:ext cx="3810000" cy="1200150"/>
            </a:xfrm>
            <a:prstGeom prst="rect">
              <a:avLst/>
            </a:prstGeom>
          </p:spPr>
        </p:pic>
      </p:grpSp>
      <p:sp>
        <p:nvSpPr>
          <p:cNvPr id="57" name="Pentágono 56"/>
          <p:cNvSpPr/>
          <p:nvPr/>
        </p:nvSpPr>
        <p:spPr>
          <a:xfrm>
            <a:off x="618675" y="9148805"/>
            <a:ext cx="4582356" cy="723074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SELECTION</a:t>
            </a:r>
            <a:endParaRPr lang="pt-PT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776350"/>
              </p:ext>
            </p:extLst>
          </p:nvPr>
        </p:nvGraphicFramePr>
        <p:xfrm>
          <a:off x="9752898" y="15224348"/>
          <a:ext cx="14733678" cy="11414455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14733678"/>
              </a:tblGrid>
              <a:tr h="51010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Autor/</a:t>
                      </a:r>
                      <a:r>
                        <a:rPr lang="pt-PT" sz="1400" u="sng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</a:t>
                      </a: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pt-PT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Charrier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Lorena;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Berchialla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Paola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Galeone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Daniela;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Spizzichino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Lorenzo,</a:t>
                      </a:r>
                      <a:r>
                        <a:rPr lang="pt-PT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4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Borraccino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Alberto;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Lemma,Patrizia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Dalmasso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Paola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&amp;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Cavallo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Franco</a:t>
                      </a:r>
                      <a:endParaRPr lang="pt-PT" sz="14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03808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None/>
                      </a:pPr>
                      <a:endParaRPr lang="pt-PT" sz="140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lvl="0" indent="-28575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pt-PT" sz="1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Ano </a:t>
                      </a: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 Publicação</a:t>
                      </a:r>
                      <a:r>
                        <a:rPr lang="pt-PT" sz="1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pt-PT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marR="0" indent="0" algn="just" defTabSz="25199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pt-PT" sz="14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7916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País de origem:</a:t>
                      </a:r>
                      <a:endParaRPr lang="pt-PT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Itália </a:t>
                      </a:r>
                      <a:endParaRPr lang="pt-PT" sz="14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0535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Objetivos: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Verificar os resultados do consumo de tabaco dos três inquéritos nacionais do HBSC (2002, 2006 e 2010), e os primeiros GYTS implementados em 2010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Avaliar se as tendências para fumar podem ser observadas em todas as faixas etárias dos participantes envolvidos nas duas pesquisas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pt-PT" sz="14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82402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Metodologia/métodos:</a:t>
                      </a:r>
                      <a:endParaRPr lang="pt-PT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Tanto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HBSC como o GYTS aplicam amostragem padronizada e métodos para selecionar escolas e classes, questionários de autopreenchimento administrados na sala de aula).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Estimativas de prevalência ponderada e Intervalos de confiança de 95% (IC 95%) faixa etária e sexo. O nível de significância foi estabelecido em 𝑃 = 0,05.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HBSC</a:t>
                      </a:r>
                      <a:r>
                        <a:rPr lang="pt-PT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Análises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 os três inquéritos italianos (2002, 2006, 2010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Estimativas e análise de regressão. A significância das tendências foi testada a partir de 𝑃.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GYTS</a:t>
                      </a:r>
                      <a:r>
                        <a:rPr lang="pt-PT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dados 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são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ponderados para ajustar a amostra (nível escolar e de classe), não resposta (escola, turma, e níveis de alunos) e pós-estratificação da amostra populacional em relação à distribuição de grau e sexo na população total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pt-PT" sz="14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4071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Fontes de pesquisa </a:t>
                      </a:r>
                      <a:r>
                        <a:rPr lang="pt-PT" sz="1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utilizadas:</a:t>
                      </a:r>
                      <a:endParaRPr lang="pt-PT" sz="1400" u="non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questionário HBSC inclui perguntas que investigam o consumo de tabaco: uma é relacionado com a iniciação do tabagismo (“Você já fumou tabaco?- pelo menos um cigarro, charuto ou cachimbo ”) e outra investiga a frequência do hábito (“Com que frequência fuma tabaco atualmente? ”) com opções de resposta que variam de“ eu não fumo "para" todos os dias 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questionário do GYTS compreende a um conjunto central de perguntas que são utilizados por todos os países participantes e que investigam sete domínios: prevalência do tabagismo, conhecimentos e atitudes em relação ao tabagismo, papel dos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mídia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 publicidade no incentivo / desestimulo ao tabagismo, acessibilidade aos produtos do tabaco, educação antitabaco na escola, exposição ao fumo passivo e cessação do 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tabagismo.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 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fazer comparações com a pesquisa do HBSC em relação à prevalência do uso de tabaco, os autores analisaram as respostas às seguintes perguntas: “Você já tentou ou experimentou fumar cigarros, até um ou dois </a:t>
                      </a:r>
                      <a:r>
                        <a:rPr lang="pt-PT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puffs</a:t>
                      </a:r>
                      <a:r>
                        <a:rPr lang="pt-PT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 Nos últimos 30 dias, quantos dias fumou cigarros? “ (opções de resposta que variam de "0 dias" a "todos os 30 dias") a fim de avaliar a prevalência e a frequência do hábito</a:t>
                      </a: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pt-PT" sz="14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84424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Interpretação </a:t>
                      </a:r>
                      <a:r>
                        <a:rPr lang="pt-PT" sz="1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desenvolvida:</a:t>
                      </a:r>
                      <a:endParaRPr lang="pt-PT" sz="1400" u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kumimoji="0" lang="pt-PT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 achados do HBSC e do GYTS são congruentes ao provar que na Itália, como em muitas outros países, o consumo de tabaco pelos jovens continua a ser um problema grave de saúde pública: com 15 anos de idade, mais de 50% já experimentaram fumar e quase 15% são fumantes diários. Os dados do GYTS sobre a suscetibilidade para iniciar o tabagismo dentro de um ano entre aqueles que ainda não iniciaram, indicam que 35,4% de rapazes e 46,6% das raparigas são suscetíveis.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kumimoji="0" lang="pt-PT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 dados do HBSC mostram uma queda na prevalência de experimentação com tabagismo e uso regular apenas para os grupos etários mais jovens (11 e 13 anos de idade), com um declínio menos pronunciado, entre 2006 e 2010, o que pode ser devido à implementação de restrições de acesso, dos jovens menores de 16 anos, aos produtos do tabaco e à proibição de publicidade de produtos de tabaco nos </a:t>
                      </a:r>
                      <a:r>
                        <a:rPr kumimoji="0" lang="pt-PT" sz="1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mídia</a:t>
                      </a:r>
                      <a:r>
                        <a:rPr kumimoji="0" lang="pt-PT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 desde 2004, que as máquinas de venda de cigarros só podem funcionar durante as horas noturnas.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pt-PT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Desde janeiro de 2005, é proibido fumar em locais públicos fechados, incluindo bares e restaurantes, bem como em locais de trabalho público e privado. Antes da lei entrar em vigor, em grande parte através dos </a:t>
                      </a:r>
                      <a:r>
                        <a:rPr kumimoji="0" lang="pt-PT" sz="1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mídia</a:t>
                      </a:r>
                      <a:r>
                        <a:rPr kumimoji="0" lang="pt-PT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não conseguiu atingir jovens fumantes já viciados.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pt-PT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 políticas antitabaco parecem ter atraso na iniciação do tabaco entre os jovens mas não conseguiu atingir jovens já viciados no hábito de fumar.</a:t>
                      </a:r>
                      <a:endParaRPr kumimoji="0" lang="pt-PT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6411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Nível de Evidência alcançado (se aplicável</a:t>
                      </a:r>
                      <a:r>
                        <a:rPr lang="pt-PT" sz="1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pt-PT" sz="1400" u="non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t-PT" sz="140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Não se aplica</a:t>
                      </a:r>
                      <a:endParaRPr lang="pt-PT" sz="14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4292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pt-PT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Contributo para a questão de </a:t>
                      </a:r>
                      <a:r>
                        <a:rPr lang="pt-PT" sz="1400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revisão:</a:t>
                      </a:r>
                      <a:endParaRPr lang="pt-PT" sz="1400" u="none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pt-PT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 achados vêm reforçar a da intervenção dos profissionais de saúde, direcionada para os jovens, família e outras pessoas significativas para que os jovens não adquiram o hábito de fumar, o que nos remete para a literacia em saúde nos mesmos. Os achados recomendam ainda práticas profissionais para a prevenção a cessação tabágica. </a:t>
                      </a:r>
                      <a:r>
                        <a:rPr lang="pt-PT" sz="14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PT" sz="14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8" name="Pentágono 57"/>
          <p:cNvSpPr/>
          <p:nvPr/>
        </p:nvSpPr>
        <p:spPr>
          <a:xfrm>
            <a:off x="14152526" y="12737595"/>
            <a:ext cx="4582356" cy="723074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pt-PT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COLLECTION</a:t>
            </a:r>
            <a:endParaRPr lang="pt-PT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9856039" y="14579998"/>
            <a:ext cx="95388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Table</a:t>
            </a:r>
            <a:r>
              <a:rPr lang="pt-PT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1- Data </a:t>
            </a:r>
            <a:r>
              <a:rPr lang="pt-PT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extraction</a:t>
            </a:r>
            <a:r>
              <a:rPr lang="pt-PT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PT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instrument</a:t>
            </a:r>
            <a:endParaRPr lang="pt-PT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511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1559</TotalTime>
  <Words>2535</Words>
  <Application>Microsoft Office PowerPoint</Application>
  <PresentationFormat>Personalizados</PresentationFormat>
  <Paragraphs>112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FrutigerNextLT-Light</vt:lpstr>
      <vt:lpstr>FrutigerNextLT-Regular</vt:lpstr>
      <vt:lpstr>Times New Roman</vt:lpstr>
      <vt:lpstr>Wingdings</vt:lpstr>
      <vt:lpstr>Tema do Office</vt:lpstr>
      <vt:lpstr>LITERACIA EM SAÚDE DOS JOVENS SOBRE ALIMENTAÇÃO, TABACO, ÁLCOOL E SEXUALIDADE: UMA SCOPING REVIEW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Literacia em saúde dos adolescentes sobre sexualidade, alimentação e consumos nocivos  Figueiredo, Maria do Carmo1, Esparteiro, Maria joão2</dc:title>
  <dc:creator>Utilizador</dc:creator>
  <cp:lastModifiedBy>Utilizador</cp:lastModifiedBy>
  <cp:revision>122</cp:revision>
  <dcterms:created xsi:type="dcterms:W3CDTF">2018-09-29T16:28:07Z</dcterms:created>
  <dcterms:modified xsi:type="dcterms:W3CDTF">2018-10-07T21:16:32Z</dcterms:modified>
</cp:coreProperties>
</file>