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sldIdLst>
    <p:sldId id="256" r:id="rId5"/>
    <p:sldId id="261" r:id="rId6"/>
    <p:sldId id="268" r:id="rId7"/>
    <p:sldId id="269" r:id="rId8"/>
    <p:sldId id="270" r:id="rId9"/>
    <p:sldId id="263" r:id="rId10"/>
    <p:sldId id="265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v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v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Liv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Livro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Livro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Livro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800" dirty="0"/>
              <a:t>Gráfico 1: Distribuição da população por sexo</a:t>
            </a:r>
          </a:p>
        </c:rich>
      </c:tx>
      <c:layout>
        <c:manualLayout>
          <c:xMode val="edge"/>
          <c:yMode val="edge"/>
          <c:x val="0.1279026684164479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7A3-47C1-AB85-4D2DBBD8EB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7A3-47C1-AB85-4D2DBBD8EB9D}"/>
              </c:ext>
            </c:extLst>
          </c:dPt>
          <c:dLbls>
            <c:dLbl>
              <c:idx val="0"/>
              <c:layout>
                <c:manualLayout>
                  <c:x val="-0.15833333333333344"/>
                  <c:y val="5.243748177311169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E1A084E-FA4E-49CE-897D-922E1F23A90F}" type="VALUE">
                      <a:rPr lang="en-US" sz="1400" smtClean="0"/>
                      <a:pPr>
                        <a:defRPr/>
                      </a:pPr>
                      <a:t>[VALOR]</a:t>
                    </a:fld>
                    <a:r>
                      <a:rPr lang="en-US" sz="1400" baseline="0" dirty="0"/>
                      <a:t> 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430555555555556"/>
                      <c:h val="0.1782407407407407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97A3-47C1-AB85-4D2DBBD8EB9D}"/>
                </c:ext>
              </c:extLst>
            </c:dLbl>
            <c:dLbl>
              <c:idx val="1"/>
              <c:layout>
                <c:manualLayout>
                  <c:x val="0.15229844706911635"/>
                  <c:y val="-7.234470691163603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en-US" sz="1400" b="0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F3BCD41-7BF0-43BF-BF91-A57B6DC017A0}" type="VALUE">
                      <a:rPr lang="en-US" smtClean="0"/>
                      <a:pPr>
                        <a:defRPr lang="en-US" sz="1400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</a:defRPr>
                      </a:pPr>
                      <a:t>[VALOR]</a:t>
                    </a:fld>
                    <a:endParaRPr lang="pt-PT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4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97A3-47C1-AB85-4D2DBBD8EB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Folha1!$D$7:$E$7</c:f>
              <c:strCache>
                <c:ptCount val="2"/>
                <c:pt idx="0">
                  <c:v>Feminino</c:v>
                </c:pt>
                <c:pt idx="1">
                  <c:v>Masculino</c:v>
                </c:pt>
              </c:strCache>
            </c:strRef>
          </c:cat>
          <c:val>
            <c:numRef>
              <c:f>Folha1!$D$8:$E$8</c:f>
              <c:numCache>
                <c:formatCode>General</c:formatCode>
                <c:ptCount val="2"/>
                <c:pt idx="0">
                  <c:v>9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A3-47C1-AB85-4D2DBBD8EB9D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97A3-47C1-AB85-4D2DBBD8EB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97A3-47C1-AB85-4D2DBBD8EB9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Folha1!$D$7:$E$7</c:f>
              <c:strCache>
                <c:ptCount val="2"/>
                <c:pt idx="0">
                  <c:v>Feminino</c:v>
                </c:pt>
                <c:pt idx="1">
                  <c:v>Masculino</c:v>
                </c:pt>
              </c:strCache>
            </c:strRef>
          </c:cat>
          <c:val>
            <c:numRef>
              <c:f>Folha1!$D$9:$E$9</c:f>
              <c:numCache>
                <c:formatCode>0%</c:formatCode>
                <c:ptCount val="2"/>
                <c:pt idx="0">
                  <c:v>0.42857142857142855</c:v>
                </c:pt>
                <c:pt idx="1">
                  <c:v>0.5714285714285714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7A3-47C1-AB85-4D2DBBD8EB9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800" dirty="0"/>
              <a:t>Gráfico 2 – Distribuição da população por nível de escolaridade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Folha1!$C$28:$E$28</c:f>
              <c:strCache>
                <c:ptCount val="3"/>
                <c:pt idx="0">
                  <c:v>&lt; 1º Ciclo</c:v>
                </c:pt>
                <c:pt idx="1">
                  <c:v>1.º Ciclo</c:v>
                </c:pt>
                <c:pt idx="2">
                  <c:v>3.º Ciclo</c:v>
                </c:pt>
              </c:strCache>
            </c:strRef>
          </c:cat>
          <c:val>
            <c:numRef>
              <c:f>Folha1!$C$29:$E$29</c:f>
              <c:numCache>
                <c:formatCode>General</c:formatCode>
                <c:ptCount val="3"/>
                <c:pt idx="0">
                  <c:v>7</c:v>
                </c:pt>
                <c:pt idx="1">
                  <c:v>10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7B-4ED9-B5F0-FD7015DE9CB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17448472"/>
        <c:axId val="617446832"/>
      </c:barChart>
      <c:catAx>
        <c:axId val="617448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17446832"/>
        <c:crosses val="autoZero"/>
        <c:auto val="1"/>
        <c:lblAlgn val="ctr"/>
        <c:lblOffset val="100"/>
        <c:noMultiLvlLbl val="0"/>
      </c:catAx>
      <c:valAx>
        <c:axId val="617446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17448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800" b="0" i="0" baseline="0" dirty="0">
                <a:effectLst/>
              </a:rPr>
              <a:t>Gráfico 3 – Distribuição da população sobre a opinião de adesão (ou não) à vacinação </a:t>
            </a:r>
            <a:endParaRPr lang="pt-PT" sz="18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BDD-412C-B7EF-F8D81E74DB8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BDD-412C-B7EF-F8D81E74DB8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Folha1!$D$23:$E$23</c:f>
              <c:strCache>
                <c:ptCount val="2"/>
                <c:pt idx="0">
                  <c:v>Opinião favorável sobre adesão à vacinação</c:v>
                </c:pt>
                <c:pt idx="1">
                  <c:v>Opinião desfavoravél sobre adesão à vacinação</c:v>
                </c:pt>
              </c:strCache>
            </c:strRef>
          </c:cat>
          <c:val>
            <c:numRef>
              <c:f>Folha1!$D$24:$E$24</c:f>
              <c:numCache>
                <c:formatCode>General</c:formatCode>
                <c:ptCount val="2"/>
                <c:pt idx="0">
                  <c:v>4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DD-412C-B7EF-F8D81E74DB8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800" dirty="0"/>
              <a:t>Gráfico 4 – Distribuição da população sobre relevância do projeto</a:t>
            </a:r>
          </a:p>
        </c:rich>
      </c:tx>
      <c:layout>
        <c:manualLayout>
          <c:xMode val="edge"/>
          <c:yMode val="edge"/>
          <c:x val="0.120518353200248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E5-49C5-88E4-89492FDB6EB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E5-49C5-88E4-89492FDB6EB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Folha1!$D$49:$E$49</c:f>
              <c:strCache>
                <c:ptCount val="2"/>
                <c:pt idx="0">
                  <c:v>Projeto relevante</c:v>
                </c:pt>
                <c:pt idx="1">
                  <c:v>Não se manifestaram</c:v>
                </c:pt>
              </c:strCache>
            </c:strRef>
          </c:cat>
          <c:val>
            <c:numRef>
              <c:f>Folha1!$D$50:$E$50</c:f>
              <c:numCache>
                <c:formatCode>General</c:formatCode>
                <c:ptCount val="2"/>
                <c:pt idx="0">
                  <c:v>19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E5-49C5-88E4-89492FDB6EB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800" dirty="0"/>
              <a:t>Gráfico 5 – Distribuição da população sobre a intenção de aderir (ou não) à vacinação, após sessão de educação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Folha1!$E$58:$H$58</c:f>
              <c:strCache>
                <c:ptCount val="3"/>
                <c:pt idx="0">
                  <c:v>Planeia aderir à vacinação</c:v>
                </c:pt>
                <c:pt idx="1">
                  <c:v>Planeia não aderir à vacinação</c:v>
                </c:pt>
                <c:pt idx="2">
                  <c:v>Não se manifestou</c:v>
                </c:pt>
              </c:strCache>
            </c:strRef>
          </c:cat>
          <c:val>
            <c:numRef>
              <c:f>Folha1!$E$59:$H$59</c:f>
              <c:numCache>
                <c:formatCode>General</c:formatCode>
                <c:ptCount val="4"/>
                <c:pt idx="0">
                  <c:v>17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E1-4EE8-965B-E197461D11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1169448"/>
        <c:axId val="801172728"/>
      </c:barChart>
      <c:catAx>
        <c:axId val="801169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01172728"/>
        <c:crosses val="autoZero"/>
        <c:auto val="1"/>
        <c:lblAlgn val="ctr"/>
        <c:lblOffset val="100"/>
        <c:noMultiLvlLbl val="0"/>
      </c:catAx>
      <c:valAx>
        <c:axId val="801172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01169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800" dirty="0"/>
              <a:t>Gráfico 6 – Distribuição</a:t>
            </a:r>
            <a:r>
              <a:rPr lang="pt-PT" sz="1800" baseline="0" dirty="0"/>
              <a:t> da população pela adesão à vacinação</a:t>
            </a:r>
            <a:endParaRPr lang="pt-PT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019-4A13-972E-8EA84FF8F31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019-4A13-972E-8EA84FF8F3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Folha1!$M$71:$N$71</c:f>
              <c:strCache>
                <c:ptCount val="2"/>
                <c:pt idx="0">
                  <c:v>Adesão à vacinação</c:v>
                </c:pt>
                <c:pt idx="1">
                  <c:v>Agendamento da vacina</c:v>
                </c:pt>
              </c:strCache>
            </c:strRef>
          </c:cat>
          <c:val>
            <c:numRef>
              <c:f>Folha1!$M$72:$N$72</c:f>
              <c:numCache>
                <c:formatCode>General</c:formatCode>
                <c:ptCount val="2"/>
                <c:pt idx="0">
                  <c:v>16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19-4A13-972E-8EA84FF8F31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7FC400-D833-420F-B900-6AE11BE326CF}" type="doc">
      <dgm:prSet loTypeId="urn:microsoft.com/office/officeart/2005/8/layout/venn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PT"/>
        </a:p>
      </dgm:t>
    </dgm:pt>
    <dgm:pt modelId="{F89BB32E-0318-469D-91CB-7EB86A1D4C38}">
      <dgm:prSet phldrT="[Texto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pt-PT" sz="1600" b="1" dirty="0">
              <a:solidFill>
                <a:srgbClr val="C00000"/>
              </a:solidFill>
            </a:rPr>
            <a:t>Populações vulneráveis</a:t>
          </a:r>
        </a:p>
      </dgm:t>
    </dgm:pt>
    <dgm:pt modelId="{01BB68EF-2FFA-4A92-ABC7-509C10934A29}" type="parTrans" cxnId="{4254A079-C2BF-404C-B15F-94279D2AC822}">
      <dgm:prSet/>
      <dgm:spPr/>
      <dgm:t>
        <a:bodyPr/>
        <a:lstStyle/>
        <a:p>
          <a:endParaRPr lang="pt-PT"/>
        </a:p>
      </dgm:t>
    </dgm:pt>
    <dgm:pt modelId="{5714E498-A4DA-4420-BA0E-24699AC24F60}" type="sibTrans" cxnId="{4254A079-C2BF-404C-B15F-94279D2AC822}">
      <dgm:prSet/>
      <dgm:spPr/>
      <dgm:t>
        <a:bodyPr/>
        <a:lstStyle/>
        <a:p>
          <a:endParaRPr lang="pt-PT"/>
        </a:p>
      </dgm:t>
    </dgm:pt>
    <dgm:pt modelId="{3D69FD49-475D-4D6D-9F91-660D4E709B45}">
      <dgm:prSet phldrT="[Texto]" custT="1"/>
      <dgm:spPr/>
      <dgm:t>
        <a:bodyPr/>
        <a:lstStyle/>
        <a:p>
          <a:r>
            <a:rPr lang="pt-PT" sz="1600" b="1" dirty="0">
              <a:solidFill>
                <a:srgbClr val="C00000"/>
              </a:solidFill>
            </a:rPr>
            <a:t>Projeto de Intervenção Comunitária “CO(m)VID(a)</a:t>
          </a:r>
        </a:p>
      </dgm:t>
    </dgm:pt>
    <dgm:pt modelId="{90D0F1E0-9D11-40CE-8A8D-0EE2ACD1BABC}" type="parTrans" cxnId="{3DBE25C0-A022-407A-BDB8-7E899CFC19CC}">
      <dgm:prSet/>
      <dgm:spPr/>
      <dgm:t>
        <a:bodyPr/>
        <a:lstStyle/>
        <a:p>
          <a:endParaRPr lang="pt-PT"/>
        </a:p>
      </dgm:t>
    </dgm:pt>
    <dgm:pt modelId="{6E6A4AB6-7433-45B7-A9CF-3ADF966A34AA}" type="sibTrans" cxnId="{3DBE25C0-A022-407A-BDB8-7E899CFC19CC}">
      <dgm:prSet/>
      <dgm:spPr/>
      <dgm:t>
        <a:bodyPr/>
        <a:lstStyle/>
        <a:p>
          <a:endParaRPr lang="pt-PT"/>
        </a:p>
      </dgm:t>
    </dgm:pt>
    <dgm:pt modelId="{B28E5070-4464-476F-9F73-425B95B98A75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t-PT" sz="1600" b="1" dirty="0">
              <a:solidFill>
                <a:schemeClr val="tx1"/>
              </a:solidFill>
            </a:rPr>
            <a:t>Pessoas de etnia cigana</a:t>
          </a:r>
        </a:p>
      </dgm:t>
    </dgm:pt>
    <dgm:pt modelId="{18D95E89-DB23-411D-92B4-7293279F8BE5}" type="parTrans" cxnId="{C1BCAB37-1D85-4E99-8CE8-537AEAAE3863}">
      <dgm:prSet/>
      <dgm:spPr/>
      <dgm:t>
        <a:bodyPr/>
        <a:lstStyle/>
        <a:p>
          <a:endParaRPr lang="pt-PT"/>
        </a:p>
      </dgm:t>
    </dgm:pt>
    <dgm:pt modelId="{5D39E7C7-A18B-418E-AA40-F69757BED467}" type="sibTrans" cxnId="{C1BCAB37-1D85-4E99-8CE8-537AEAAE3863}">
      <dgm:prSet/>
      <dgm:spPr/>
      <dgm:t>
        <a:bodyPr/>
        <a:lstStyle/>
        <a:p>
          <a:endParaRPr lang="pt-PT"/>
        </a:p>
      </dgm:t>
    </dgm:pt>
    <dgm:pt modelId="{88E5F6EB-08CD-4666-A87A-4FD74EC72D40}">
      <dgm:prSet phldrT="[Texto]" custT="1"/>
      <dgm:spPr/>
      <dgm:t>
        <a:bodyPr/>
        <a:lstStyle/>
        <a:p>
          <a:r>
            <a:rPr lang="pt-PT" sz="1600" b="1" dirty="0">
              <a:solidFill>
                <a:schemeClr val="tx1"/>
              </a:solidFill>
            </a:rPr>
            <a:t>Não adesão à vacinação</a:t>
          </a:r>
        </a:p>
      </dgm:t>
    </dgm:pt>
    <dgm:pt modelId="{B99ED296-3615-45A5-B205-2DDFE61815E8}" type="parTrans" cxnId="{26A128FA-A244-4EBC-965D-3B72D1787AD1}">
      <dgm:prSet/>
      <dgm:spPr/>
      <dgm:t>
        <a:bodyPr/>
        <a:lstStyle/>
        <a:p>
          <a:endParaRPr lang="pt-PT"/>
        </a:p>
      </dgm:t>
    </dgm:pt>
    <dgm:pt modelId="{EC09F1CC-B009-4A88-90DE-C3319CC53BEC}" type="sibTrans" cxnId="{26A128FA-A244-4EBC-965D-3B72D1787AD1}">
      <dgm:prSet/>
      <dgm:spPr/>
      <dgm:t>
        <a:bodyPr/>
        <a:lstStyle/>
        <a:p>
          <a:endParaRPr lang="pt-PT"/>
        </a:p>
      </dgm:t>
    </dgm:pt>
    <dgm:pt modelId="{6EB47B4B-D918-4001-BA6B-F9EFD41DCD98}" type="pres">
      <dgm:prSet presAssocID="{987FC400-D833-420F-B900-6AE11BE326CF}" presName="Name0" presStyleCnt="0">
        <dgm:presLayoutVars>
          <dgm:chMax val="7"/>
          <dgm:resizeHandles val="exact"/>
        </dgm:presLayoutVars>
      </dgm:prSet>
      <dgm:spPr/>
    </dgm:pt>
    <dgm:pt modelId="{EC74E3C8-E198-4431-AE5F-96F828F53A85}" type="pres">
      <dgm:prSet presAssocID="{987FC400-D833-420F-B900-6AE11BE326CF}" presName="comp1" presStyleCnt="0"/>
      <dgm:spPr/>
    </dgm:pt>
    <dgm:pt modelId="{C3B158DE-A9CF-48F0-A86C-06D8F9E99FA1}" type="pres">
      <dgm:prSet presAssocID="{987FC400-D833-420F-B900-6AE11BE326CF}" presName="circle1" presStyleLbl="node1" presStyleIdx="0" presStyleCnt="4"/>
      <dgm:spPr/>
    </dgm:pt>
    <dgm:pt modelId="{5C311F5B-5C5F-4827-8DCB-4D4FE2E18FD2}" type="pres">
      <dgm:prSet presAssocID="{987FC400-D833-420F-B900-6AE11BE326CF}" presName="c1text" presStyleLbl="node1" presStyleIdx="0" presStyleCnt="4">
        <dgm:presLayoutVars>
          <dgm:bulletEnabled val="1"/>
        </dgm:presLayoutVars>
      </dgm:prSet>
      <dgm:spPr/>
    </dgm:pt>
    <dgm:pt modelId="{9BAF2284-8F54-4818-9A97-6CD0A51DD428}" type="pres">
      <dgm:prSet presAssocID="{987FC400-D833-420F-B900-6AE11BE326CF}" presName="comp2" presStyleCnt="0"/>
      <dgm:spPr/>
    </dgm:pt>
    <dgm:pt modelId="{233D6D5D-8629-49F9-8D98-5921375CF695}" type="pres">
      <dgm:prSet presAssocID="{987FC400-D833-420F-B900-6AE11BE326CF}" presName="circle2" presStyleLbl="node1" presStyleIdx="1" presStyleCnt="4" custLinFactNeighborY="0"/>
      <dgm:spPr/>
    </dgm:pt>
    <dgm:pt modelId="{77A05DC2-14FB-4D22-9C98-31B5F3583E57}" type="pres">
      <dgm:prSet presAssocID="{987FC400-D833-420F-B900-6AE11BE326CF}" presName="c2text" presStyleLbl="node1" presStyleIdx="1" presStyleCnt="4">
        <dgm:presLayoutVars>
          <dgm:bulletEnabled val="1"/>
        </dgm:presLayoutVars>
      </dgm:prSet>
      <dgm:spPr/>
    </dgm:pt>
    <dgm:pt modelId="{510D72AF-09ED-431B-A84A-5F7E8E4B4E43}" type="pres">
      <dgm:prSet presAssocID="{987FC400-D833-420F-B900-6AE11BE326CF}" presName="comp3" presStyleCnt="0"/>
      <dgm:spPr/>
    </dgm:pt>
    <dgm:pt modelId="{00BCB364-283E-4DE6-B38E-834D190219C8}" type="pres">
      <dgm:prSet presAssocID="{987FC400-D833-420F-B900-6AE11BE326CF}" presName="circle3" presStyleLbl="node1" presStyleIdx="2" presStyleCnt="4"/>
      <dgm:spPr/>
    </dgm:pt>
    <dgm:pt modelId="{7678B201-A487-466C-A9AF-9419E1432951}" type="pres">
      <dgm:prSet presAssocID="{987FC400-D833-420F-B900-6AE11BE326CF}" presName="c3text" presStyleLbl="node1" presStyleIdx="2" presStyleCnt="4">
        <dgm:presLayoutVars>
          <dgm:bulletEnabled val="1"/>
        </dgm:presLayoutVars>
      </dgm:prSet>
      <dgm:spPr/>
    </dgm:pt>
    <dgm:pt modelId="{197760DF-26CF-453A-9E34-62585846D40D}" type="pres">
      <dgm:prSet presAssocID="{987FC400-D833-420F-B900-6AE11BE326CF}" presName="comp4" presStyleCnt="0"/>
      <dgm:spPr/>
    </dgm:pt>
    <dgm:pt modelId="{A1A8FFB8-0236-4799-A57B-35E8380B3B76}" type="pres">
      <dgm:prSet presAssocID="{987FC400-D833-420F-B900-6AE11BE326CF}" presName="circle4" presStyleLbl="node1" presStyleIdx="3" presStyleCnt="4" custScaleX="111588"/>
      <dgm:spPr/>
    </dgm:pt>
    <dgm:pt modelId="{132DACF2-FCA7-4FC0-8035-A8AD81EC0AC6}" type="pres">
      <dgm:prSet presAssocID="{987FC400-D833-420F-B900-6AE11BE326CF}" presName="c4text" presStyleLbl="node1" presStyleIdx="3" presStyleCnt="4">
        <dgm:presLayoutVars>
          <dgm:bulletEnabled val="1"/>
        </dgm:presLayoutVars>
      </dgm:prSet>
      <dgm:spPr/>
    </dgm:pt>
  </dgm:ptLst>
  <dgm:cxnLst>
    <dgm:cxn modelId="{E5418D0B-EF61-4DDA-969A-1E992EB2A571}" type="presOf" srcId="{987FC400-D833-420F-B900-6AE11BE326CF}" destId="{6EB47B4B-D918-4001-BA6B-F9EFD41DCD98}" srcOrd="0" destOrd="0" presId="urn:microsoft.com/office/officeart/2005/8/layout/venn2"/>
    <dgm:cxn modelId="{03E0A826-9C6B-4B4E-B615-D919AC61678F}" type="presOf" srcId="{3D69FD49-475D-4D6D-9F91-660D4E709B45}" destId="{A1A8FFB8-0236-4799-A57B-35E8380B3B76}" srcOrd="0" destOrd="0" presId="urn:microsoft.com/office/officeart/2005/8/layout/venn2"/>
    <dgm:cxn modelId="{C1BCAB37-1D85-4E99-8CE8-537AEAAE3863}" srcId="{987FC400-D833-420F-B900-6AE11BE326CF}" destId="{B28E5070-4464-476F-9F73-425B95B98A75}" srcOrd="1" destOrd="0" parTransId="{18D95E89-DB23-411D-92B4-7293279F8BE5}" sibTransId="{5D39E7C7-A18B-418E-AA40-F69757BED467}"/>
    <dgm:cxn modelId="{1C2E594C-D6B8-449B-BFAC-1165427DADAE}" type="presOf" srcId="{F89BB32E-0318-469D-91CB-7EB86A1D4C38}" destId="{C3B158DE-A9CF-48F0-A86C-06D8F9E99FA1}" srcOrd="0" destOrd="0" presId="urn:microsoft.com/office/officeart/2005/8/layout/venn2"/>
    <dgm:cxn modelId="{4254A079-C2BF-404C-B15F-94279D2AC822}" srcId="{987FC400-D833-420F-B900-6AE11BE326CF}" destId="{F89BB32E-0318-469D-91CB-7EB86A1D4C38}" srcOrd="0" destOrd="0" parTransId="{01BB68EF-2FFA-4A92-ABC7-509C10934A29}" sibTransId="{5714E498-A4DA-4420-BA0E-24699AC24F60}"/>
    <dgm:cxn modelId="{23B7737D-D147-4EB1-B62C-ADAE439FC4FF}" type="presOf" srcId="{3D69FD49-475D-4D6D-9F91-660D4E709B45}" destId="{132DACF2-FCA7-4FC0-8035-A8AD81EC0AC6}" srcOrd="1" destOrd="0" presId="urn:microsoft.com/office/officeart/2005/8/layout/venn2"/>
    <dgm:cxn modelId="{7F111583-710C-4F01-A6E7-A99B80F5E214}" type="presOf" srcId="{88E5F6EB-08CD-4666-A87A-4FD74EC72D40}" destId="{7678B201-A487-466C-A9AF-9419E1432951}" srcOrd="1" destOrd="0" presId="urn:microsoft.com/office/officeart/2005/8/layout/venn2"/>
    <dgm:cxn modelId="{F8785E85-4F84-4E27-BA83-B72C0128DF21}" type="presOf" srcId="{88E5F6EB-08CD-4666-A87A-4FD74EC72D40}" destId="{00BCB364-283E-4DE6-B38E-834D190219C8}" srcOrd="0" destOrd="0" presId="urn:microsoft.com/office/officeart/2005/8/layout/venn2"/>
    <dgm:cxn modelId="{3DBE25C0-A022-407A-BDB8-7E899CFC19CC}" srcId="{987FC400-D833-420F-B900-6AE11BE326CF}" destId="{3D69FD49-475D-4D6D-9F91-660D4E709B45}" srcOrd="3" destOrd="0" parTransId="{90D0F1E0-9D11-40CE-8A8D-0EE2ACD1BABC}" sibTransId="{6E6A4AB6-7433-45B7-A9CF-3ADF966A34AA}"/>
    <dgm:cxn modelId="{EE4894F4-7B88-4F02-8DAE-20EC8AA48B4A}" type="presOf" srcId="{B28E5070-4464-476F-9F73-425B95B98A75}" destId="{77A05DC2-14FB-4D22-9C98-31B5F3583E57}" srcOrd="1" destOrd="0" presId="urn:microsoft.com/office/officeart/2005/8/layout/venn2"/>
    <dgm:cxn modelId="{9E5BE5F7-8E3B-45AF-8B20-28FB67CD174D}" type="presOf" srcId="{B28E5070-4464-476F-9F73-425B95B98A75}" destId="{233D6D5D-8629-49F9-8D98-5921375CF695}" srcOrd="0" destOrd="0" presId="urn:microsoft.com/office/officeart/2005/8/layout/venn2"/>
    <dgm:cxn modelId="{A0B617FA-71C4-4074-BE8E-7A0788B77C12}" type="presOf" srcId="{F89BB32E-0318-469D-91CB-7EB86A1D4C38}" destId="{5C311F5B-5C5F-4827-8DCB-4D4FE2E18FD2}" srcOrd="1" destOrd="0" presId="urn:microsoft.com/office/officeart/2005/8/layout/venn2"/>
    <dgm:cxn modelId="{26A128FA-A244-4EBC-965D-3B72D1787AD1}" srcId="{987FC400-D833-420F-B900-6AE11BE326CF}" destId="{88E5F6EB-08CD-4666-A87A-4FD74EC72D40}" srcOrd="2" destOrd="0" parTransId="{B99ED296-3615-45A5-B205-2DDFE61815E8}" sibTransId="{EC09F1CC-B009-4A88-90DE-C3319CC53BEC}"/>
    <dgm:cxn modelId="{BC45A7CF-98E3-49A7-95D1-8429058598A8}" type="presParOf" srcId="{6EB47B4B-D918-4001-BA6B-F9EFD41DCD98}" destId="{EC74E3C8-E198-4431-AE5F-96F828F53A85}" srcOrd="0" destOrd="0" presId="urn:microsoft.com/office/officeart/2005/8/layout/venn2"/>
    <dgm:cxn modelId="{E278E743-6EFA-4460-A43F-F7F2AA6ED71B}" type="presParOf" srcId="{EC74E3C8-E198-4431-AE5F-96F828F53A85}" destId="{C3B158DE-A9CF-48F0-A86C-06D8F9E99FA1}" srcOrd="0" destOrd="0" presId="urn:microsoft.com/office/officeart/2005/8/layout/venn2"/>
    <dgm:cxn modelId="{9CF9F2A0-DD92-4B13-B883-2172D0A9F277}" type="presParOf" srcId="{EC74E3C8-E198-4431-AE5F-96F828F53A85}" destId="{5C311F5B-5C5F-4827-8DCB-4D4FE2E18FD2}" srcOrd="1" destOrd="0" presId="urn:microsoft.com/office/officeart/2005/8/layout/venn2"/>
    <dgm:cxn modelId="{8AD98484-9B01-451C-8E0B-55DB8CBF46D3}" type="presParOf" srcId="{6EB47B4B-D918-4001-BA6B-F9EFD41DCD98}" destId="{9BAF2284-8F54-4818-9A97-6CD0A51DD428}" srcOrd="1" destOrd="0" presId="urn:microsoft.com/office/officeart/2005/8/layout/venn2"/>
    <dgm:cxn modelId="{0D588424-0365-493B-A77F-59AD03457A4E}" type="presParOf" srcId="{9BAF2284-8F54-4818-9A97-6CD0A51DD428}" destId="{233D6D5D-8629-49F9-8D98-5921375CF695}" srcOrd="0" destOrd="0" presId="urn:microsoft.com/office/officeart/2005/8/layout/venn2"/>
    <dgm:cxn modelId="{8812F55C-B8F1-4703-8CB3-E75F378D6935}" type="presParOf" srcId="{9BAF2284-8F54-4818-9A97-6CD0A51DD428}" destId="{77A05DC2-14FB-4D22-9C98-31B5F3583E57}" srcOrd="1" destOrd="0" presId="urn:microsoft.com/office/officeart/2005/8/layout/venn2"/>
    <dgm:cxn modelId="{176F2E9E-E42F-43F0-BB49-C94BAB34E485}" type="presParOf" srcId="{6EB47B4B-D918-4001-BA6B-F9EFD41DCD98}" destId="{510D72AF-09ED-431B-A84A-5F7E8E4B4E43}" srcOrd="2" destOrd="0" presId="urn:microsoft.com/office/officeart/2005/8/layout/venn2"/>
    <dgm:cxn modelId="{270E5FD4-B800-49B5-AA89-4C2BDC3BAAE0}" type="presParOf" srcId="{510D72AF-09ED-431B-A84A-5F7E8E4B4E43}" destId="{00BCB364-283E-4DE6-B38E-834D190219C8}" srcOrd="0" destOrd="0" presId="urn:microsoft.com/office/officeart/2005/8/layout/venn2"/>
    <dgm:cxn modelId="{1E50EDA2-432B-4211-93D2-A5F5654ACA6D}" type="presParOf" srcId="{510D72AF-09ED-431B-A84A-5F7E8E4B4E43}" destId="{7678B201-A487-466C-A9AF-9419E1432951}" srcOrd="1" destOrd="0" presId="urn:microsoft.com/office/officeart/2005/8/layout/venn2"/>
    <dgm:cxn modelId="{59993E64-AD74-428A-8387-D511811D918A}" type="presParOf" srcId="{6EB47B4B-D918-4001-BA6B-F9EFD41DCD98}" destId="{197760DF-26CF-453A-9E34-62585846D40D}" srcOrd="3" destOrd="0" presId="urn:microsoft.com/office/officeart/2005/8/layout/venn2"/>
    <dgm:cxn modelId="{7544450E-6624-4C05-87F4-A2F8BB902086}" type="presParOf" srcId="{197760DF-26CF-453A-9E34-62585846D40D}" destId="{A1A8FFB8-0236-4799-A57B-35E8380B3B76}" srcOrd="0" destOrd="0" presId="urn:microsoft.com/office/officeart/2005/8/layout/venn2"/>
    <dgm:cxn modelId="{79351974-39CB-4496-9C04-795786625C34}" type="presParOf" srcId="{197760DF-26CF-453A-9E34-62585846D40D}" destId="{132DACF2-FCA7-4FC0-8035-A8AD81EC0AC6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158DE-A9CF-48F0-A86C-06D8F9E99FA1}">
      <dsp:nvSpPr>
        <dsp:cNvPr id="0" name=""/>
        <dsp:cNvSpPr/>
      </dsp:nvSpPr>
      <dsp:spPr>
        <a:xfrm>
          <a:off x="1646132" y="0"/>
          <a:ext cx="4709154" cy="4709154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>
              <a:solidFill>
                <a:srgbClr val="C00000"/>
              </a:solidFill>
            </a:rPr>
            <a:t>Populações vulneráveis</a:t>
          </a:r>
        </a:p>
      </dsp:txBody>
      <dsp:txXfrm>
        <a:off x="3342369" y="235457"/>
        <a:ext cx="1316679" cy="706373"/>
      </dsp:txXfrm>
    </dsp:sp>
    <dsp:sp modelId="{233D6D5D-8629-49F9-8D98-5921375CF695}">
      <dsp:nvSpPr>
        <dsp:cNvPr id="0" name=""/>
        <dsp:cNvSpPr/>
      </dsp:nvSpPr>
      <dsp:spPr>
        <a:xfrm>
          <a:off x="2117047" y="941830"/>
          <a:ext cx="3767323" cy="3767323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>
              <a:solidFill>
                <a:schemeClr val="tx1"/>
              </a:solidFill>
            </a:rPr>
            <a:t>Pessoas de etnia cigana</a:t>
          </a:r>
        </a:p>
      </dsp:txBody>
      <dsp:txXfrm>
        <a:off x="3342369" y="1167870"/>
        <a:ext cx="1316679" cy="678118"/>
      </dsp:txXfrm>
    </dsp:sp>
    <dsp:sp modelId="{00BCB364-283E-4DE6-B38E-834D190219C8}">
      <dsp:nvSpPr>
        <dsp:cNvPr id="0" name=""/>
        <dsp:cNvSpPr/>
      </dsp:nvSpPr>
      <dsp:spPr>
        <a:xfrm>
          <a:off x="2587963" y="1883661"/>
          <a:ext cx="2825492" cy="2825492"/>
        </a:xfrm>
        <a:prstGeom prst="ellips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>
              <a:solidFill>
                <a:schemeClr val="tx1"/>
              </a:solidFill>
            </a:rPr>
            <a:t>Não adesão à vacinação</a:t>
          </a:r>
        </a:p>
      </dsp:txBody>
      <dsp:txXfrm>
        <a:off x="3342369" y="2095573"/>
        <a:ext cx="1316679" cy="635735"/>
      </dsp:txXfrm>
    </dsp:sp>
    <dsp:sp modelId="{A1A8FFB8-0236-4799-A57B-35E8380B3B76}">
      <dsp:nvSpPr>
        <dsp:cNvPr id="0" name=""/>
        <dsp:cNvSpPr/>
      </dsp:nvSpPr>
      <dsp:spPr>
        <a:xfrm>
          <a:off x="2949739" y="2825492"/>
          <a:ext cx="2101940" cy="1883661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>
              <a:solidFill>
                <a:srgbClr val="C00000"/>
              </a:solidFill>
            </a:rPr>
            <a:t>Projeto de Intervenção Comunitária “CO(m)VID(a)</a:t>
          </a:r>
        </a:p>
      </dsp:txBody>
      <dsp:txXfrm>
        <a:off x="3257561" y="3296407"/>
        <a:ext cx="1486296" cy="941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F1AFF-A119-4024-A643-33845D56440E}" type="datetimeFigureOut">
              <a:rPr lang="pt-PT" smtClean="0"/>
              <a:t>09/03/2022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764A7-4E17-4C8A-ABED-0394AE56641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0316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6764A7-4E17-4C8A-ABED-0394AE566415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4243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6764A7-4E17-4C8A-ABED-0394AE566415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1954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B669C1-18E4-45F9-957F-CEF1635BE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0DC93C-200E-42D2-89EB-9D210681D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518399B-E162-4593-BB72-A0EBEFCBA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A12C-6AD5-411D-808C-C13D4761E89D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B8208C9-DCEB-44DB-BEA9-CD5616314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F4603FC-D9F8-488B-8DF7-15A179520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0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3A191E-2E29-49DB-A34B-D6738D756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294A6F1B-807B-4767-923C-D365632375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8284BCA-1FE2-4758-AC2C-EE23CD641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C2289-3A2D-494E-856F-9B10A33E9740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4A3E02B-4622-4397-A247-9CF0461C1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4B8870A-DAC2-49E1-B6E2-BC61D9CF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199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2EAD9B4-411B-4787-BFC7-466BDC0C8E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E6E94D42-F1A3-4717-ABEE-E59F272894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F3604CC-475F-4258-AF5C-AF8AAB96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55DE-B8F1-4BEF-BF04-C6ACF298A99B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409B8E7-6665-44F2-9ECD-B384A6428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38C12FE-2777-41EA-A8A1-8406E1889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034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B7F19-E181-488B-966F-646F5F2F5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83123F0-1805-4C15-A901-B50E52227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E9E5F20-D9FF-49F5-8D49-392046B25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2C2A-DC61-485F-AC76-971ED9230DA7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49524B9-F2D9-401A-A8E4-C2B5D40EA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AAF18F7-CAA1-4CAE-A240-C60EAAB37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22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6AC2B6-4A0B-4BAC-AA7C-A35FD85F8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8DB5735-4CCA-4AEA-B436-80140E8C4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22A2C3D-645F-42B5-AB18-1C06F8B8F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46D1-5A77-4116-B96B-91F3CFF06AF2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46EA555-33D0-4342-AAD3-DF5917204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C19EF5C-E262-4ADC-84F1-D65ACEA8A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62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392A01-244C-4737-A6D6-0595032EA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C564B5B-BFB7-4B49-81F8-B57E153E14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61A97F9C-C758-420A-90E9-CCFD22D66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730E2612-1628-41FE-BAE7-15329946A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9234-B749-463D-A56B-5D57BFE2FF6C}" type="datetime1">
              <a:rPr lang="pt-PT" smtClean="0"/>
              <a:t>09/03/2022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0E773A8-5C12-4216-8B57-CCB3194E5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03E9625-00F8-4C3A-B935-46E292B5D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493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9CBE62-AA62-43B5-A3B1-3FE494578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3C3497F-1A9C-4C52-AFC1-C06AD5DCD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D790D59-8000-448F-8239-454045757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15F13A4B-71F9-4714-8679-D92CB4FD69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EA3B42B6-BAF1-4D15-A681-6A6E28E8C7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01C15509-7FF9-4DFA-B5BE-83B470E0D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E7D92-567B-4BF5-A45A-B7D351E14AE5}" type="datetime1">
              <a:rPr lang="pt-PT" smtClean="0"/>
              <a:t>09/03/2022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ED8E3A84-224F-4739-BB0B-DDB0BF4D0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478757C8-3D3D-4397-B136-F0BE1DAC9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188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DE1B17-85F4-4642-BE6C-2646AADAF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64D45C3B-5C12-456F-B968-DC8314C9A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9CE1-42A1-4B7D-9CEA-7A5E090294B0}" type="datetime1">
              <a:rPr lang="pt-PT" smtClean="0"/>
              <a:t>09/03/2022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42AF9221-3BC2-43A8-9140-88E69705B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5603FA06-3AFD-4863-AB00-EFAA06048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04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6652D6C-DEA3-4FA5-B9B2-2866F501B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24B1-51DA-4174-B104-A267535F5105}" type="datetime1">
              <a:rPr lang="pt-PT" smtClean="0"/>
              <a:t>09/03/2022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2BF63C71-75A5-473F-B72F-3191D39E7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F38B832-673A-40AE-9B02-3DD45DE4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044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C386FB-DCCA-4672-B04E-CCCB8E5DA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39965C9-014F-4237-A048-D0E44D7BA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E449519B-ADED-4A83-A4DD-A563EF93D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D8F9842-7B90-47EB-ABDF-4896037E0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0D85-973B-40E3-B682-01F25FD7C2A7}" type="datetime1">
              <a:rPr lang="pt-PT" smtClean="0"/>
              <a:t>09/03/2022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7659CE1-E272-4CCD-9EAB-820966C9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1F69FA63-FE22-4DD1-9947-BD0E51708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463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889AF0-0F52-438B-AF74-AD67E2709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20DC1ED-1B55-4DB0-8AB1-CEE26BB882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F3ACA80-3D77-48DE-9E03-2FCBAC204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61CDFD20-FB52-4324-B17D-385BDEA54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A7A7-6CF9-4791-88AE-5D14A0C46764}" type="datetime1">
              <a:rPr lang="pt-PT" smtClean="0"/>
              <a:t>09/03/2022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37F011FD-02A3-4C7B-83B7-B97B34E7C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69A0CE3-19B3-4B4A-949E-D3F7E26E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23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E11B766D-8C1A-4286-940B-7C0FF2200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7191EE20-F678-483F-A07F-56A7BB216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7AE86D1-12B4-4E6D-9747-5D351125F5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586BE-B66C-415A-862E-530A6FABCA42}" type="datetime1">
              <a:rPr lang="pt-PT" smtClean="0"/>
              <a:t>09/03/2022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1D1572A-9D0D-4C59-9D1E-4C52ED4923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C72DB64F-1AE4-4A69-92E3-6D4D830BD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5EA7C-5C9D-45D0-9CE4-DD466F76FC1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477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400.24/1427" TargetMode="External"/><Relationship Id="rId2" Type="http://schemas.openxmlformats.org/officeDocument/2006/relationships/hyperlink" Target="http://hdl.handle.net/10400.2/853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0">
            <a:extLst>
              <a:ext uri="{FF2B5EF4-FFF2-40B4-BE49-F238E27FC236}">
                <a16:creationId xmlns:a16="http://schemas.microsoft.com/office/drawing/2014/main" id="{605494DE-B078-4D87-BB01-C84320618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22">
            <a:extLst>
              <a:ext uri="{FF2B5EF4-FFF2-40B4-BE49-F238E27FC236}">
                <a16:creationId xmlns:a16="http://schemas.microsoft.com/office/drawing/2014/main" id="{9A0576B0-CD8C-4661-95C8-A9F2CE7CD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4724288" cy="6861324"/>
          </a:xfrm>
          <a:prstGeom prst="rect">
            <a:avLst/>
          </a:prstGeom>
          <a:solidFill>
            <a:srgbClr val="000000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4">
            <a:extLst>
              <a:ext uri="{FF2B5EF4-FFF2-40B4-BE49-F238E27FC236}">
                <a16:creationId xmlns:a16="http://schemas.microsoft.com/office/drawing/2014/main" id="{3FF60E2B-3919-423C-B1FF-56CDE6681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19042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95764D91-E4BC-419B-8AF4-52606C30D7D4}"/>
              </a:ext>
            </a:extLst>
          </p:cNvPr>
          <p:cNvSpPr txBox="1">
            <a:spLocks/>
          </p:cNvSpPr>
          <p:nvPr/>
        </p:nvSpPr>
        <p:spPr>
          <a:xfrm>
            <a:off x="-832316" y="5434230"/>
            <a:ext cx="6273800" cy="67839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2800" b="1"/>
          </a:p>
          <a:p>
            <a:r>
              <a:rPr lang="pt-PT" sz="2200" b="1" dirty="0">
                <a:solidFill>
                  <a:schemeClr val="bg1"/>
                </a:solidFill>
              </a:rPr>
              <a:t>Leiria, 25 e 26 de fevereiro de 2022</a:t>
            </a:r>
            <a:endParaRPr lang="pt-PT" sz="2200" b="1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C1F4D7D-0620-4D90-B17F-CC35F9525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6573" y="1664168"/>
            <a:ext cx="5437248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630555" algn="ctr">
              <a:spcAft>
                <a:spcPts val="600"/>
              </a:spcAft>
            </a:pPr>
            <a:r>
              <a:rPr lang="pt-BR" b="1" cap="all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Projeto de intervenção Comunitária “CO(m)VID(a)”: Educação para a Saúde sobre Covid-19, numa comunidade de etnia cigana</a:t>
            </a:r>
            <a:endParaRPr lang="pt-PT" b="1" cap="all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EC563F50-F0B9-477B-8104-536B8B7C9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963" y="210454"/>
            <a:ext cx="1159809" cy="725581"/>
          </a:xfrm>
          <a:prstGeom prst="rect">
            <a:avLst/>
          </a:prstGeom>
        </p:spPr>
      </p:pic>
      <p:pic>
        <p:nvPicPr>
          <p:cNvPr id="2" name="Imagem 5" descr="Uma imagem com texto&#10;&#10;Descrição gerada automaticamente">
            <a:extLst>
              <a:ext uri="{FF2B5EF4-FFF2-40B4-BE49-F238E27FC236}">
                <a16:creationId xmlns:a16="http://schemas.microsoft.com/office/drawing/2014/main" id="{E2838A14-5888-4A1B-A052-B53A23353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47" y="728809"/>
            <a:ext cx="4244787" cy="2397205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86668DB6-5AD6-4964-9970-B394688CE330}"/>
              </a:ext>
            </a:extLst>
          </p:cNvPr>
          <p:cNvSpPr txBox="1"/>
          <p:nvPr/>
        </p:nvSpPr>
        <p:spPr>
          <a:xfrm>
            <a:off x="5309618" y="4048063"/>
            <a:ext cx="6511158" cy="23493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Inês Santos Frazão</a:t>
            </a:r>
            <a:r>
              <a:rPr lang="pt-PT" sz="1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Alcinda Reis</a:t>
            </a:r>
            <a:r>
              <a:rPr lang="pt-PT" sz="1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2,3,4,5</a:t>
            </a:r>
            <a:r>
              <a:rPr lang="pt-PT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pt-PT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pt-P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Maria do Carmo Figueiredo</a:t>
            </a:r>
            <a:r>
              <a:rPr lang="pt-PT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4,5</a:t>
            </a:r>
            <a:r>
              <a:rPr lang="pt-P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 </a:t>
            </a:r>
            <a:r>
              <a:rPr lang="pt-P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Dina Pascoal</a:t>
            </a:r>
            <a:r>
              <a:rPr lang="pt-PT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pt-PT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Catarina Alves</a:t>
            </a:r>
            <a:r>
              <a:rPr lang="pt-PT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pt-PT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Mariana Jorge</a:t>
            </a:r>
            <a:r>
              <a:rPr lang="pt-PT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</a:p>
          <a:p>
            <a:pPr algn="just"/>
            <a:endParaRPr lang="pt-PT" sz="1800" baseline="30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PT" sz="18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Autor correspondente: inesivsantos@hotmail.com</a:t>
            </a:r>
          </a:p>
          <a:p>
            <a:pPr algn="just"/>
            <a:endParaRPr lang="pt-PT" sz="1600" baseline="30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PT" sz="14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PT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ARSLVT, IP., ACES Médio Tejo; </a:t>
            </a:r>
            <a:r>
              <a:rPr lang="pt-PT" sz="14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pt-PT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Cintesis - UP, Porto, Portugal; </a:t>
            </a:r>
            <a:r>
              <a:rPr lang="pt-PT" sz="14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pt-PT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CEMRI - Universidade Aberta, Portugal; </a:t>
            </a:r>
            <a:r>
              <a:rPr lang="pt-PT" sz="14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pt-PT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Centro de Investigação em Qualidade de Vida, Santarém, Portugal</a:t>
            </a:r>
            <a:r>
              <a:rPr lang="pt-PT" sz="14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 </a:t>
            </a:r>
            <a:r>
              <a:rPr lang="pt-PT" sz="14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pt-PT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UMIS - ESSS/</a:t>
            </a:r>
            <a:r>
              <a:rPr lang="pt-PT" sz="14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IPSantarém</a:t>
            </a:r>
            <a:r>
              <a:rPr lang="pt-PT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Santarém, Portugal; </a:t>
            </a:r>
            <a:r>
              <a:rPr lang="pt-PT" sz="14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pt-PT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ACES Pinhal Litoral, Unidade de Saúde Pública; </a:t>
            </a:r>
            <a:r>
              <a:rPr lang="pt-PT" sz="14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pt-PT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Unidade de Cuidados Continuados da Chamusca; </a:t>
            </a:r>
            <a:r>
              <a:rPr lang="pt-PT" sz="14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pt-PT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Santa Casa da Misericórdia do Entroncamento.</a:t>
            </a:r>
          </a:p>
        </p:txBody>
      </p:sp>
    </p:spTree>
    <p:extLst>
      <p:ext uri="{BB962C8B-B14F-4D97-AF65-F5344CB8AC3E}">
        <p14:creationId xmlns:p14="http://schemas.microsoft.com/office/powerpoint/2010/main" val="167621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D640A-5578-4C81-8C71-97F1998C4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957546"/>
            <a:ext cx="5257799" cy="470915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endParaRPr lang="pt-PT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1800"/>
              </a:spcBef>
            </a:pPr>
            <a:r>
              <a:rPr lang="pt-PT" sz="2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 conceito de </a:t>
            </a:r>
            <a:r>
              <a:rPr lang="pt-PT" sz="2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populações vulneráveis</a:t>
            </a:r>
            <a:r>
              <a:rPr lang="pt-PT" sz="2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sociológica e antropologicamente, enquadra-se à sua situação de </a:t>
            </a:r>
            <a:r>
              <a:rPr lang="pt-PT" sz="2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fragilidade humana, social e cultural, dificilmente procurando acesso aos cuidados de saúde</a:t>
            </a:r>
            <a:r>
              <a:rPr lang="pt-PT" sz="2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</a:p>
          <a:p>
            <a:pPr algn="just">
              <a:spcBef>
                <a:spcPts val="1800"/>
              </a:spcBef>
            </a:pPr>
            <a:r>
              <a:rPr lang="pt-PT" sz="2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Dentro destas, estão as pessoas de </a:t>
            </a:r>
            <a:r>
              <a:rPr lang="pt-PT" sz="2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etnia cigana</a:t>
            </a:r>
            <a:r>
              <a:rPr lang="pt-PT" sz="2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em que </a:t>
            </a:r>
            <a:r>
              <a:rPr lang="pt-PT" sz="2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não adesão à vacinação é uma situação preocupante</a:t>
            </a:r>
            <a:r>
              <a:rPr lang="pt-PT" sz="2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</a:p>
          <a:p>
            <a:pPr algn="just">
              <a:spcBef>
                <a:spcPts val="1800"/>
              </a:spcBef>
            </a:pPr>
            <a:r>
              <a:rPr lang="pt-PT" sz="2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Foi implementado um </a:t>
            </a:r>
            <a:r>
              <a:rPr lang="pt-PT" sz="2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Projeto de Intervenção Comunitária “CO(m)VID(a)” </a:t>
            </a:r>
            <a:r>
              <a:rPr lang="pt-PT" sz="2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 sentido de </a:t>
            </a:r>
            <a:r>
              <a:rPr lang="pt-PT" sz="2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aumentar a literacia em saúde </a:t>
            </a:r>
            <a:r>
              <a:rPr lang="pt-PT" sz="2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dessas pessoas </a:t>
            </a:r>
            <a:r>
              <a:rPr lang="pt-PT" sz="2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 promover a adesão à vacina contra Covid-19, para o bem-estar individual e comunitário.</a:t>
            </a:r>
          </a:p>
          <a:p>
            <a:endParaRPr lang="pt-PT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677BDBE-C563-4E05-B6A2-D5395D04138A}"/>
              </a:ext>
            </a:extLst>
          </p:cNvPr>
          <p:cNvSpPr txBox="1">
            <a:spLocks/>
          </p:cNvSpPr>
          <p:nvPr/>
        </p:nvSpPr>
        <p:spPr>
          <a:xfrm>
            <a:off x="1757853" y="549115"/>
            <a:ext cx="867629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b="1" cap="all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Projeto de intervenção Comunitária “CO(m)VID(a)”: Educação para a Saúde sobre Covid-19, numa comunidade de etnia cigana</a:t>
            </a:r>
            <a:endParaRPr lang="pt-PT" sz="1800" b="1" cap="all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chemeClr val="bg1"/>
                </a:solidFill>
                <a:latin typeface="+mn-lt"/>
                <a:cs typeface="Calibri"/>
              </a:rPr>
              <a:t>INTRODUÇÃO</a:t>
            </a: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C7E2468-E5C6-4841-ADFC-5AE1EBB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2</a:t>
            </a:fld>
            <a:endParaRPr lang="pt-PT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ECF77B6-B192-4F6C-A53D-E42FA4CCDD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8684460"/>
              </p:ext>
            </p:extLst>
          </p:nvPr>
        </p:nvGraphicFramePr>
        <p:xfrm>
          <a:off x="-761170" y="1957547"/>
          <a:ext cx="8001419" cy="4709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9528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D640A-5578-4C81-8C71-97F1998C4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556340"/>
            <a:ext cx="10515600" cy="493440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endParaRPr lang="pt-PT" sz="26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170" algn="just">
              <a:lnSpc>
                <a:spcPct val="115000"/>
              </a:lnSpc>
              <a:spcAft>
                <a:spcPts val="600"/>
              </a:spcAft>
            </a:pPr>
            <a:r>
              <a:rPr lang="pt-PT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Avaliar a implementação do Projeto de Intervenção Comunitária “CO(m)VID(a)”</a:t>
            </a:r>
            <a:r>
              <a:rPr lang="pt-PT" sz="2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pt-PT" sz="26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170" algn="just">
              <a:lnSpc>
                <a:spcPct val="115000"/>
              </a:lnSpc>
              <a:spcAft>
                <a:spcPts val="600"/>
              </a:spcAft>
            </a:pPr>
            <a:endParaRPr lang="pt-PT" sz="29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170" algn="just">
              <a:lnSpc>
                <a:spcPct val="115000"/>
              </a:lnSpc>
              <a:spcAft>
                <a:spcPts val="600"/>
              </a:spcAft>
            </a:pPr>
            <a:endParaRPr lang="pt-PT" sz="29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90170" algn="just">
              <a:lnSpc>
                <a:spcPct val="115000"/>
              </a:lnSpc>
              <a:spcAft>
                <a:spcPts val="600"/>
              </a:spcAft>
            </a:pPr>
            <a:r>
              <a:rPr lang="pt-PT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 </a:t>
            </a:r>
            <a:r>
              <a:rPr lang="pt-PT" sz="2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enfermeiro comunitário </a:t>
            </a:r>
            <a:r>
              <a:rPr lang="pt-PT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desenvolveu o </a:t>
            </a:r>
            <a:r>
              <a:rPr lang="pt-PT" sz="2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projeto “CO(m)VID(a)”</a:t>
            </a:r>
            <a:r>
              <a:rPr lang="pt-PT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numa </a:t>
            </a:r>
            <a:r>
              <a:rPr lang="pt-PT" sz="2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comunidade de etnia cigana.</a:t>
            </a:r>
          </a:p>
          <a:p>
            <a:pPr marL="90170" algn="just">
              <a:lnSpc>
                <a:spcPct val="115000"/>
              </a:lnSpc>
              <a:spcAft>
                <a:spcPts val="600"/>
              </a:spcAft>
            </a:pPr>
            <a:r>
              <a:rPr lang="pt-PT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Foram realizadas pelo menos </a:t>
            </a:r>
            <a:r>
              <a:rPr lang="pt-PT" sz="2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duas visitas domiciliárias às famílias </a:t>
            </a:r>
            <a:r>
              <a:rPr lang="pt-PT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dessa comunidade, </a:t>
            </a:r>
            <a:r>
              <a:rPr lang="pt-PT" sz="2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antes e depois da sessão de Educação para a Saúde. </a:t>
            </a:r>
          </a:p>
          <a:p>
            <a:pPr marL="90170" algn="just">
              <a:lnSpc>
                <a:spcPct val="115000"/>
              </a:lnSpc>
              <a:spcAft>
                <a:spcPts val="600"/>
              </a:spcAft>
            </a:pPr>
            <a:r>
              <a:rPr lang="pt-PT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sessão realizada, enquanto </a:t>
            </a:r>
            <a:r>
              <a:rPr lang="pt-PT" sz="2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estratégia de Promoção da Saúde</a:t>
            </a:r>
            <a:r>
              <a:rPr lang="pt-PT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baseou-se na </a:t>
            </a:r>
            <a:r>
              <a:rPr lang="pt-PT" sz="2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clarificação à comunidade sobre: a doença, a vacina e seus benefícios, salientando a proteção a nível individual e a nível coletivo (na comunidade); e sobre as desvantagens da não adesão à vacinação</a:t>
            </a:r>
            <a:r>
              <a:rPr lang="pt-PT" sz="2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 </a:t>
            </a:r>
          </a:p>
          <a:p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 dirty="0">
                <a:solidFill>
                  <a:schemeClr val="bg1"/>
                </a:solidFill>
                <a:latin typeface="+mn-lt"/>
              </a:rPr>
              <a:t>OBJETIVO</a:t>
            </a:r>
            <a:endParaRPr lang="pt-PT" sz="2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C7E2468-E5C6-4841-ADFC-5AE1EBB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3</a:t>
            </a:fld>
            <a:endParaRPr lang="pt-PT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8860C517-6F6D-4D98-A353-3BAB218B81F6}"/>
              </a:ext>
            </a:extLst>
          </p:cNvPr>
          <p:cNvSpPr txBox="1">
            <a:spLocks/>
          </p:cNvSpPr>
          <p:nvPr/>
        </p:nvSpPr>
        <p:spPr>
          <a:xfrm>
            <a:off x="1757853" y="549115"/>
            <a:ext cx="867629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b="1" cap="all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Projeto de intervenção Comunitária “CO(m)VID(a)”: Educação para a Saúde sobre Covid-19, numa comunidade de etnia cigana</a:t>
            </a:r>
            <a:endParaRPr lang="pt-PT" sz="1800" b="1" cap="all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FA7D46F-326C-4EC8-9206-61CDB4D71FA4}"/>
              </a:ext>
            </a:extLst>
          </p:cNvPr>
          <p:cNvSpPr txBox="1">
            <a:spLocks/>
          </p:cNvSpPr>
          <p:nvPr/>
        </p:nvSpPr>
        <p:spPr>
          <a:xfrm>
            <a:off x="838197" y="2614131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 dirty="0">
                <a:solidFill>
                  <a:schemeClr val="bg1"/>
                </a:solidFill>
                <a:latin typeface="+mn-lt"/>
              </a:rPr>
              <a:t>Metodologia</a:t>
            </a:r>
            <a:endParaRPr lang="pt-PT" sz="2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591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D640A-5578-4C81-8C71-97F1998C4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440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PT" sz="18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Participaram </a:t>
            </a:r>
            <a:r>
              <a:rPr lang="pt-PT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todos os ciganos elegíveis </a:t>
            </a: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para a vacina da covid-19 (21 pessoas, idades compreendidas entre os 18 e 79 anos). </a:t>
            </a:r>
            <a:endParaRPr lang="pt-PT" sz="2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pt-PT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Nenhum estava vacinado </a:t>
            </a: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contra a covid-19. </a:t>
            </a:r>
          </a:p>
          <a:p>
            <a:pPr algn="just">
              <a:spcBef>
                <a:spcPts val="1200"/>
              </a:spcBef>
            </a:pPr>
            <a:endParaRPr lang="pt-PT" sz="2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algn="just">
              <a:spcBef>
                <a:spcPts val="600"/>
              </a:spcBef>
              <a:buNone/>
            </a:pPr>
            <a:r>
              <a:rPr lang="pt-PT" sz="1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                           CARATERIZAÇÃO SOCIODEMOGRÁFICA</a:t>
            </a:r>
          </a:p>
          <a:p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chemeClr val="bg1"/>
                </a:solidFill>
                <a:latin typeface="+mn-lt"/>
              </a:rPr>
              <a:t>RESULTADOS</a:t>
            </a:r>
            <a:endParaRPr lang="pt-PT"/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C7E2468-E5C6-4841-ADFC-5AE1EBB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4</a:t>
            </a:fld>
            <a:endParaRPr lang="pt-PT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505A0B50-1B3F-47B9-ABB1-5D144CD68BEF}"/>
              </a:ext>
            </a:extLst>
          </p:cNvPr>
          <p:cNvSpPr txBox="1">
            <a:spLocks/>
          </p:cNvSpPr>
          <p:nvPr/>
        </p:nvSpPr>
        <p:spPr>
          <a:xfrm>
            <a:off x="1757853" y="549115"/>
            <a:ext cx="867629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b="1" cap="all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Projeto de intervenção Comunitária “CO(m)VID(a)”: Educação para a Saúde sobre Covid-19, numa comunidade de etnia cigana</a:t>
            </a:r>
            <a:endParaRPr lang="pt-PT" sz="1800" b="1" cap="all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91529C26-9AE7-4604-859F-7391676712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4867885"/>
              </p:ext>
            </p:extLst>
          </p:nvPr>
        </p:nvGraphicFramePr>
        <p:xfrm>
          <a:off x="178631" y="3951129"/>
          <a:ext cx="4572000" cy="290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EC8EC1FD-6725-4352-8CC6-761D58433F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102531"/>
              </p:ext>
            </p:extLst>
          </p:nvPr>
        </p:nvGraphicFramePr>
        <p:xfrm>
          <a:off x="4322786" y="3951129"/>
          <a:ext cx="3756912" cy="2770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5" name="Conexão reta 4">
            <a:extLst>
              <a:ext uri="{FF2B5EF4-FFF2-40B4-BE49-F238E27FC236}">
                <a16:creationId xmlns:a16="http://schemas.microsoft.com/office/drawing/2014/main" id="{4ADB3AA1-E48E-4E95-BDF0-330A70E95FF5}"/>
              </a:ext>
            </a:extLst>
          </p:cNvPr>
          <p:cNvCxnSpPr>
            <a:cxnSpLocks/>
          </p:cNvCxnSpPr>
          <p:nvPr/>
        </p:nvCxnSpPr>
        <p:spPr>
          <a:xfrm>
            <a:off x="8105932" y="3237875"/>
            <a:ext cx="0" cy="3483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736040D3-AA45-4A85-8D4D-4869460B4D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312012"/>
              </p:ext>
            </p:extLst>
          </p:nvPr>
        </p:nvGraphicFramePr>
        <p:xfrm>
          <a:off x="7731488" y="3343677"/>
          <a:ext cx="4741268" cy="3461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6829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chemeClr val="bg1"/>
                </a:solidFill>
                <a:latin typeface="+mn-lt"/>
              </a:rPr>
              <a:t>RESULTADOS</a:t>
            </a:r>
            <a:endParaRPr lang="pt-PT"/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C7E2468-E5C6-4841-ADFC-5AE1EBB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5</a:t>
            </a:fld>
            <a:endParaRPr lang="pt-PT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505A0B50-1B3F-47B9-ABB1-5D144CD68BEF}"/>
              </a:ext>
            </a:extLst>
          </p:cNvPr>
          <p:cNvSpPr txBox="1">
            <a:spLocks/>
          </p:cNvSpPr>
          <p:nvPr/>
        </p:nvSpPr>
        <p:spPr>
          <a:xfrm>
            <a:off x="1757853" y="549115"/>
            <a:ext cx="867629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b="1" cap="all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Projeto de intervenção Comunitária “CO(m)VID(a)”: Educação para a Saúde sobre Covid-19, numa comunidade de etnia cigana</a:t>
            </a:r>
            <a:endParaRPr lang="pt-PT" sz="1800" b="1" cap="all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CDB648A7-FBB8-4786-94C9-821569611C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9836696"/>
              </p:ext>
            </p:extLst>
          </p:nvPr>
        </p:nvGraphicFramePr>
        <p:xfrm>
          <a:off x="539647" y="2083633"/>
          <a:ext cx="2908092" cy="3888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9DFEC167-CF68-4C16-9B36-8E2910CCF0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852099"/>
              </p:ext>
            </p:extLst>
          </p:nvPr>
        </p:nvGraphicFramePr>
        <p:xfrm>
          <a:off x="4086068" y="2083633"/>
          <a:ext cx="4019860" cy="3888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86255FFD-3EB1-43B6-850F-E718280AFA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8450503"/>
              </p:ext>
            </p:extLst>
          </p:nvPr>
        </p:nvGraphicFramePr>
        <p:xfrm>
          <a:off x="8610600" y="2083633"/>
          <a:ext cx="2969305" cy="3888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18700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D640A-5578-4C81-8C71-97F1998C4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PT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2400"/>
              </a:spcBef>
            </a:pP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Foi necessário </a:t>
            </a:r>
            <a:r>
              <a:rPr lang="pt-PT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ir ao encontro das pessoas ciganas</a:t>
            </a: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porque se elas não procuram os serviços de saúde, há que inverter o caminho e sermos nós, enfermeiros, a ir ter onde elas se encontram. </a:t>
            </a:r>
          </a:p>
          <a:p>
            <a:pPr algn="just">
              <a:lnSpc>
                <a:spcPct val="150000"/>
              </a:lnSpc>
              <a:spcBef>
                <a:spcPts val="2400"/>
              </a:spcBef>
            </a:pP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 projeto evidenciou que o </a:t>
            </a:r>
            <a:r>
              <a:rPr lang="pt-PT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programa de Educação para a Saúde </a:t>
            </a: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contribuiu para o </a:t>
            </a:r>
            <a:r>
              <a:rPr lang="pt-PT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aumento do nível da literacia em saúde</a:t>
            </a: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e, consequentemente, para a </a:t>
            </a:r>
            <a:r>
              <a:rPr lang="pt-PT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adesão à vacinação contra a Covid-19</a:t>
            </a: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50000"/>
              </a:lnSpc>
              <a:spcBef>
                <a:spcPts val="2400"/>
              </a:spcBef>
            </a:pP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intervenção do enfermeiro comunitário </a:t>
            </a:r>
            <a:r>
              <a:rPr lang="pt-PT" sz="2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promoveu uma mudança positiva nesta comunidade </a:t>
            </a: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(bem-estar individual e comunitário). </a:t>
            </a:r>
          </a:p>
          <a:p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rgbClr val="FFFFFF"/>
                </a:solidFill>
                <a:latin typeface="+mn-lt"/>
              </a:rPr>
              <a:t>Conclusões</a:t>
            </a:r>
            <a:endParaRPr lang="pt-PT" sz="22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32747393-435C-4004-860E-383F7483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6</a:t>
            </a:fld>
            <a:endParaRPr lang="pt-PT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67032F30-4716-4EAC-AF91-EBE62F7E0FE2}"/>
              </a:ext>
            </a:extLst>
          </p:cNvPr>
          <p:cNvSpPr txBox="1">
            <a:spLocks/>
          </p:cNvSpPr>
          <p:nvPr/>
        </p:nvSpPr>
        <p:spPr>
          <a:xfrm>
            <a:off x="1757853" y="549115"/>
            <a:ext cx="867629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b="1" cap="all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Projeto de intervenção Comunitária “CO(m)VID(a)”: Educação para a Saúde sobre Covid-19, numa comunidade de etnia cigana</a:t>
            </a:r>
            <a:endParaRPr lang="pt-PT" sz="1800" b="1" cap="all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2657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6D640A-5578-4C81-8C71-97F1998C4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pt-PT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pt-PT" sz="18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Assunção, M. (2019). </a:t>
            </a:r>
            <a:r>
              <a:rPr lang="hr-HR" sz="20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Estudo sobre os ciganos residentes em acampamentos na cidade de Évora.</a:t>
            </a: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[</a:t>
            </a: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Tese de Mestrado</a:t>
            </a: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Universidade Aberta]. Repositório Aberto da Universidade Aberta </a:t>
            </a:r>
            <a:r>
              <a:rPr lang="hr-HR" sz="200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http://hdl.handle.net/10400.2/8536</a:t>
            </a:r>
            <a:endParaRPr lang="pt-PT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Nunes, M. (2016). </a:t>
            </a:r>
            <a:r>
              <a:rPr lang="pt-PT" sz="20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Cartilha Metodológica do Planeamento em Saúde e as Ferramentas de Auxílio</a:t>
            </a:r>
            <a:r>
              <a:rPr lang="pt-PT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Chiado Editora.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Silva, J. (2020). </a:t>
            </a:r>
            <a:r>
              <a:rPr lang="hr-HR" sz="20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Mulheres ciganas e saúde: As implicações da espiritualidade/religiosidade nos cuidados de saúde Estudo Exploratório. </a:t>
            </a: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[</a:t>
            </a: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Tese de Mestrado</a:t>
            </a: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Universidade da Maia/Instituto Superior da Maia]. Repositório Cientifico do ISMAI </a:t>
            </a:r>
            <a:r>
              <a:rPr lang="hr-HR" sz="200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http://hdl.handle.net/10400.24/1427</a:t>
            </a:r>
            <a:endParaRPr lang="pt-PT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Melo, P. (2020). </a:t>
            </a:r>
            <a:r>
              <a:rPr lang="hr-HR" sz="20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Enfermagem de saúde comunitária e de saúde pública</a:t>
            </a:r>
            <a:r>
              <a:rPr lang="hr-HR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Lidel-Edições Técnicas. </a:t>
            </a:r>
            <a:endParaRPr lang="pt-PT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D44342-D063-4F8A-A69F-766296B20246}"/>
              </a:ext>
            </a:extLst>
          </p:cNvPr>
          <p:cNvSpPr txBox="1">
            <a:spLocks/>
          </p:cNvSpPr>
          <p:nvPr/>
        </p:nvSpPr>
        <p:spPr>
          <a:xfrm>
            <a:off x="838198" y="1230628"/>
            <a:ext cx="10515601" cy="544832"/>
          </a:xfrm>
          <a:prstGeom prst="rect">
            <a:avLst/>
          </a:prstGeom>
          <a:solidFill>
            <a:srgbClr val="C00000"/>
          </a:solidFill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800" b="1" cap="all">
                <a:solidFill>
                  <a:srgbClr val="FFFFFF"/>
                </a:solidFill>
                <a:latin typeface="+mn-lt"/>
              </a:rPr>
              <a:t>referências</a:t>
            </a:r>
            <a:endParaRPr lang="pt-PT" sz="2800" cap="all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C0CC7594-30AA-4776-9B58-9A94680E5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5EA7C-5C9D-45D0-9CE4-DD466F76FC17}" type="slidenum">
              <a:rPr lang="pt-PT" smtClean="0"/>
              <a:t>7</a:t>
            </a:fld>
            <a:endParaRPr lang="pt-PT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D2E97A52-DBDA-49D3-8FBD-C17C34566269}"/>
              </a:ext>
            </a:extLst>
          </p:cNvPr>
          <p:cNvSpPr txBox="1">
            <a:spLocks/>
          </p:cNvSpPr>
          <p:nvPr/>
        </p:nvSpPr>
        <p:spPr>
          <a:xfrm>
            <a:off x="1757853" y="549115"/>
            <a:ext cx="8676290" cy="591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b="1" cap="all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Projeto de intervenção Comunitária “CO(m)VID(a)”: Educação para a Saúde sobre Covid-19, numa comunidade de etnia cigana</a:t>
            </a:r>
            <a:endParaRPr lang="pt-PT" sz="1800" b="1" cap="all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br>
              <a:rPr lang="pt-PT" sz="1800" b="1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51060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2CC0C2CBCEC7A43B2A38BC463286D3F" ma:contentTypeVersion="8" ma:contentTypeDescription="Criar um novo documento." ma:contentTypeScope="" ma:versionID="82703ba9d6136dee474de4f0b9c1ebb7">
  <xsd:schema xmlns:xsd="http://www.w3.org/2001/XMLSchema" xmlns:xs="http://www.w3.org/2001/XMLSchema" xmlns:p="http://schemas.microsoft.com/office/2006/metadata/properties" xmlns:ns2="eb074035-c655-4d77-9414-2e5f094056c8" xmlns:ns3="7c085c0d-5620-49a1-a82b-a1c086dd58bc" targetNamespace="http://schemas.microsoft.com/office/2006/metadata/properties" ma:root="true" ma:fieldsID="5623c49259b5c398086f6a5f3fbd31b8" ns2:_="" ns3:_="">
    <xsd:import namespace="eb074035-c655-4d77-9414-2e5f094056c8"/>
    <xsd:import namespace="7c085c0d-5620-49a1-a82b-a1c086dd58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74035-c655-4d77-9414-2e5f094056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085c0d-5620-49a1-a82b-a1c086dd58b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C52116-B9B6-42FC-8346-5C1232C8567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2CC4B5B-EBD3-4ACC-8F37-832D210042AF}">
  <ds:schemaRefs>
    <ds:schemaRef ds:uri="7c085c0d-5620-49a1-a82b-a1c086dd58bc"/>
    <ds:schemaRef ds:uri="eb074035-c655-4d77-9414-2e5f094056c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896F0BA-2FA5-4DA3-9F35-391467C7C3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866</Words>
  <Application>Microsoft Office PowerPoint</Application>
  <PresentationFormat>Ecrã Panorâmico</PresentationFormat>
  <Paragraphs>73</Paragraphs>
  <Slides>7</Slides>
  <Notes>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1º CONGRESSO INTERNACIONAL - IntNSA PORTUGAL  Desafios, Limites e Competências em Comportamentos Aditivos e Dependências (CAD)</dc:title>
  <dc:creator>O</dc:creator>
  <cp:lastModifiedBy>Maria Figueiredo</cp:lastModifiedBy>
  <cp:revision>19</cp:revision>
  <dcterms:created xsi:type="dcterms:W3CDTF">2020-11-04T13:25:25Z</dcterms:created>
  <dcterms:modified xsi:type="dcterms:W3CDTF">2022-03-09T15:50:02Z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0x01010042CC0C2CBCEC7A43B2A38BC463286D3F</vt:lpwstr>
  </property>
</Properties>
</file>