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3"/>
  </p:notesMasterIdLst>
  <p:sldIdLst>
    <p:sldId id="256" r:id="rId5"/>
    <p:sldId id="261" r:id="rId6"/>
    <p:sldId id="268" r:id="rId7"/>
    <p:sldId id="270" r:id="rId8"/>
    <p:sldId id="271" r:id="rId9"/>
    <p:sldId id="272" r:id="rId10"/>
    <p:sldId id="263" r:id="rId11"/>
    <p:sldId id="265" r:id="rId1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E745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7CE84F3-28C3-443E-9E96-99CF82512B78}" styleName="Estilo Escuro 1 - Destaqu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9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2DF83A-06B3-4760-9645-E5F1BBD4EDB1}" type="doc">
      <dgm:prSet loTypeId="urn:microsoft.com/office/officeart/2005/8/layout/funnel1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t-PT"/>
        </a:p>
      </dgm:t>
    </dgm:pt>
    <dgm:pt modelId="{265EA2C2-7107-431A-856D-513676BA0934}">
      <dgm:prSet phldrT="[Texto]" custT="1"/>
      <dgm:spPr/>
      <dgm:t>
        <a:bodyPr/>
        <a:lstStyle/>
        <a:p>
          <a:r>
            <a:rPr lang="pt-PT" sz="1200" b="1" dirty="0"/>
            <a:t>Mulher de etnia cigana</a:t>
          </a:r>
        </a:p>
      </dgm:t>
    </dgm:pt>
    <dgm:pt modelId="{6191FCB1-56DE-4BDD-8B36-B8C353E36D0F}" type="parTrans" cxnId="{19CB8879-BD28-4EA9-891B-80D87AB5539C}">
      <dgm:prSet/>
      <dgm:spPr/>
      <dgm:t>
        <a:bodyPr/>
        <a:lstStyle/>
        <a:p>
          <a:endParaRPr lang="pt-PT"/>
        </a:p>
      </dgm:t>
    </dgm:pt>
    <dgm:pt modelId="{5BAE5907-733F-4F77-9BDE-963F3B3707C8}" type="sibTrans" cxnId="{19CB8879-BD28-4EA9-891B-80D87AB5539C}">
      <dgm:prSet/>
      <dgm:spPr/>
      <dgm:t>
        <a:bodyPr/>
        <a:lstStyle/>
        <a:p>
          <a:endParaRPr lang="pt-PT"/>
        </a:p>
      </dgm:t>
    </dgm:pt>
    <dgm:pt modelId="{74511C07-2BA4-472A-BD1E-CBD610F5E99B}">
      <dgm:prSet phldrT="[Texto]" custT="1"/>
      <dgm:spPr/>
      <dgm:t>
        <a:bodyPr/>
        <a:lstStyle/>
        <a:p>
          <a:r>
            <a:rPr lang="pt-PT" sz="1200" b="1" dirty="0"/>
            <a:t>Vítima de violência e de abuso</a:t>
          </a:r>
        </a:p>
      </dgm:t>
    </dgm:pt>
    <dgm:pt modelId="{450B5D70-0562-4DA7-A0E2-7C802B3C40DC}" type="parTrans" cxnId="{FC76BBCD-0EBB-48B6-90DF-951A203C8EE0}">
      <dgm:prSet/>
      <dgm:spPr/>
      <dgm:t>
        <a:bodyPr/>
        <a:lstStyle/>
        <a:p>
          <a:endParaRPr lang="pt-PT"/>
        </a:p>
      </dgm:t>
    </dgm:pt>
    <dgm:pt modelId="{34C740BC-FA69-4F0F-A161-2A0F48719C19}" type="sibTrans" cxnId="{FC76BBCD-0EBB-48B6-90DF-951A203C8EE0}">
      <dgm:prSet/>
      <dgm:spPr/>
      <dgm:t>
        <a:bodyPr/>
        <a:lstStyle/>
        <a:p>
          <a:endParaRPr lang="pt-PT"/>
        </a:p>
      </dgm:t>
    </dgm:pt>
    <dgm:pt modelId="{90EE9E51-A1E3-4C30-8019-4A9820562146}">
      <dgm:prSet phldrT="[Texto]" custT="1"/>
      <dgm:spPr/>
      <dgm:t>
        <a:bodyPr/>
        <a:lstStyle/>
        <a:p>
          <a:r>
            <a:rPr lang="pt-PT" sz="1200" b="1" dirty="0">
              <a:solidFill>
                <a:schemeClr val="tx1"/>
              </a:solidFill>
            </a:rPr>
            <a:t>Intervenções do Enfermeiro de Família</a:t>
          </a:r>
        </a:p>
      </dgm:t>
    </dgm:pt>
    <dgm:pt modelId="{0CFBC5BF-83D9-47EF-B42D-6493833AA15E}" type="parTrans" cxnId="{D7373808-AEC7-4CEA-BD93-3EFF952F220C}">
      <dgm:prSet/>
      <dgm:spPr/>
      <dgm:t>
        <a:bodyPr/>
        <a:lstStyle/>
        <a:p>
          <a:endParaRPr lang="pt-PT"/>
        </a:p>
      </dgm:t>
    </dgm:pt>
    <dgm:pt modelId="{372C3A12-CD0D-4597-8965-9FD822BD5F2B}" type="sibTrans" cxnId="{D7373808-AEC7-4CEA-BD93-3EFF952F220C}">
      <dgm:prSet/>
      <dgm:spPr/>
      <dgm:t>
        <a:bodyPr/>
        <a:lstStyle/>
        <a:p>
          <a:endParaRPr lang="pt-PT"/>
        </a:p>
      </dgm:t>
    </dgm:pt>
    <dgm:pt modelId="{0628C73A-BE11-47D4-B892-002C06E80F20}">
      <dgm:prSet phldrT="[Texto]" custT="1"/>
      <dgm:spPr/>
      <dgm:t>
        <a:bodyPr/>
        <a:lstStyle/>
        <a:p>
          <a:r>
            <a:rPr lang="pt-PT" sz="2000" b="1" dirty="0"/>
            <a:t>Modelo Dinâmico de Avaliação e Intervenção Familiar</a:t>
          </a:r>
        </a:p>
      </dgm:t>
    </dgm:pt>
    <dgm:pt modelId="{9F3A3D0D-925B-4913-9BF3-48FE067A38CB}" type="parTrans" cxnId="{4028E2B3-C6A8-40D7-BD2D-15DF68C6FF93}">
      <dgm:prSet/>
      <dgm:spPr/>
      <dgm:t>
        <a:bodyPr/>
        <a:lstStyle/>
        <a:p>
          <a:endParaRPr lang="pt-PT"/>
        </a:p>
      </dgm:t>
    </dgm:pt>
    <dgm:pt modelId="{64407499-BBC5-4324-A3B3-2AD5B79DB6F3}" type="sibTrans" cxnId="{4028E2B3-C6A8-40D7-BD2D-15DF68C6FF93}">
      <dgm:prSet/>
      <dgm:spPr/>
      <dgm:t>
        <a:bodyPr/>
        <a:lstStyle/>
        <a:p>
          <a:endParaRPr lang="pt-PT"/>
        </a:p>
      </dgm:t>
    </dgm:pt>
    <dgm:pt modelId="{A7C29B51-4520-4BF1-B6E9-528EA3B7CBA0}" type="pres">
      <dgm:prSet presAssocID="{422DF83A-06B3-4760-9645-E5F1BBD4EDB1}" presName="Name0" presStyleCnt="0">
        <dgm:presLayoutVars>
          <dgm:chMax val="4"/>
          <dgm:resizeHandles val="exact"/>
        </dgm:presLayoutVars>
      </dgm:prSet>
      <dgm:spPr/>
    </dgm:pt>
    <dgm:pt modelId="{BD646E17-8CCC-47D1-970E-2A618EB4C108}" type="pres">
      <dgm:prSet presAssocID="{422DF83A-06B3-4760-9645-E5F1BBD4EDB1}" presName="ellipse" presStyleLbl="trBgShp" presStyleIdx="0" presStyleCnt="1"/>
      <dgm:spPr/>
    </dgm:pt>
    <dgm:pt modelId="{6CCC0586-1541-4C6B-B1E0-2BB3B03290BC}" type="pres">
      <dgm:prSet presAssocID="{422DF83A-06B3-4760-9645-E5F1BBD4EDB1}" presName="arrow1" presStyleLbl="fgShp" presStyleIdx="0" presStyleCnt="1"/>
      <dgm:spPr/>
    </dgm:pt>
    <dgm:pt modelId="{D31BAA3B-038F-41F3-A15A-1D7256939994}" type="pres">
      <dgm:prSet presAssocID="{422DF83A-06B3-4760-9645-E5F1BBD4EDB1}" presName="rectangle" presStyleLbl="revTx" presStyleIdx="0" presStyleCnt="1">
        <dgm:presLayoutVars>
          <dgm:bulletEnabled val="1"/>
        </dgm:presLayoutVars>
      </dgm:prSet>
      <dgm:spPr/>
    </dgm:pt>
    <dgm:pt modelId="{1FEDB170-8856-43A2-A931-CFADE2B32266}" type="pres">
      <dgm:prSet presAssocID="{74511C07-2BA4-472A-BD1E-CBD610F5E99B}" presName="item1" presStyleLbl="node1" presStyleIdx="0" presStyleCnt="3">
        <dgm:presLayoutVars>
          <dgm:bulletEnabled val="1"/>
        </dgm:presLayoutVars>
      </dgm:prSet>
      <dgm:spPr/>
    </dgm:pt>
    <dgm:pt modelId="{34BD2001-ED33-498F-B958-A763D2C81734}" type="pres">
      <dgm:prSet presAssocID="{90EE9E51-A1E3-4C30-8019-4A9820562146}" presName="item2" presStyleLbl="node1" presStyleIdx="1" presStyleCnt="3">
        <dgm:presLayoutVars>
          <dgm:bulletEnabled val="1"/>
        </dgm:presLayoutVars>
      </dgm:prSet>
      <dgm:spPr/>
    </dgm:pt>
    <dgm:pt modelId="{48B0B73A-8C05-4638-8D79-6488FAFAE43A}" type="pres">
      <dgm:prSet presAssocID="{0628C73A-BE11-47D4-B892-002C06E80F20}" presName="item3" presStyleLbl="node1" presStyleIdx="2" presStyleCnt="3">
        <dgm:presLayoutVars>
          <dgm:bulletEnabled val="1"/>
        </dgm:presLayoutVars>
      </dgm:prSet>
      <dgm:spPr/>
    </dgm:pt>
    <dgm:pt modelId="{49208FCB-DA00-4F9F-8E4F-8C4E2CD9C416}" type="pres">
      <dgm:prSet presAssocID="{422DF83A-06B3-4760-9645-E5F1BBD4EDB1}" presName="funnel" presStyleLbl="trAlignAcc1" presStyleIdx="0" presStyleCnt="1" custScaleX="108014"/>
      <dgm:spPr/>
    </dgm:pt>
  </dgm:ptLst>
  <dgm:cxnLst>
    <dgm:cxn modelId="{D7373808-AEC7-4CEA-BD93-3EFF952F220C}" srcId="{422DF83A-06B3-4760-9645-E5F1BBD4EDB1}" destId="{90EE9E51-A1E3-4C30-8019-4A9820562146}" srcOrd="2" destOrd="0" parTransId="{0CFBC5BF-83D9-47EF-B42D-6493833AA15E}" sibTransId="{372C3A12-CD0D-4597-8965-9FD822BD5F2B}"/>
    <dgm:cxn modelId="{B3B8E23E-1E02-4FCF-8961-F9E66F988BFB}" type="presOf" srcId="{90EE9E51-A1E3-4C30-8019-4A9820562146}" destId="{1FEDB170-8856-43A2-A931-CFADE2B32266}" srcOrd="0" destOrd="0" presId="urn:microsoft.com/office/officeart/2005/8/layout/funnel1"/>
    <dgm:cxn modelId="{BA9C2662-C493-4602-A65C-5735A8C38052}" type="presOf" srcId="{422DF83A-06B3-4760-9645-E5F1BBD4EDB1}" destId="{A7C29B51-4520-4BF1-B6E9-528EA3B7CBA0}" srcOrd="0" destOrd="0" presId="urn:microsoft.com/office/officeart/2005/8/layout/funnel1"/>
    <dgm:cxn modelId="{E9326C63-C595-4064-9F33-D02929C8F568}" type="presOf" srcId="{74511C07-2BA4-472A-BD1E-CBD610F5E99B}" destId="{34BD2001-ED33-498F-B958-A763D2C81734}" srcOrd="0" destOrd="0" presId="urn:microsoft.com/office/officeart/2005/8/layout/funnel1"/>
    <dgm:cxn modelId="{19CB8879-BD28-4EA9-891B-80D87AB5539C}" srcId="{422DF83A-06B3-4760-9645-E5F1BBD4EDB1}" destId="{265EA2C2-7107-431A-856D-513676BA0934}" srcOrd="0" destOrd="0" parTransId="{6191FCB1-56DE-4BDD-8B36-B8C353E36D0F}" sibTransId="{5BAE5907-733F-4F77-9BDE-963F3B3707C8}"/>
    <dgm:cxn modelId="{9A74F282-446A-490A-830F-7D12E32862A9}" type="presOf" srcId="{265EA2C2-7107-431A-856D-513676BA0934}" destId="{48B0B73A-8C05-4638-8D79-6488FAFAE43A}" srcOrd="0" destOrd="0" presId="urn:microsoft.com/office/officeart/2005/8/layout/funnel1"/>
    <dgm:cxn modelId="{4028E2B3-C6A8-40D7-BD2D-15DF68C6FF93}" srcId="{422DF83A-06B3-4760-9645-E5F1BBD4EDB1}" destId="{0628C73A-BE11-47D4-B892-002C06E80F20}" srcOrd="3" destOrd="0" parTransId="{9F3A3D0D-925B-4913-9BF3-48FE067A38CB}" sibTransId="{64407499-BBC5-4324-A3B3-2AD5B79DB6F3}"/>
    <dgm:cxn modelId="{FC76BBCD-0EBB-48B6-90DF-951A203C8EE0}" srcId="{422DF83A-06B3-4760-9645-E5F1BBD4EDB1}" destId="{74511C07-2BA4-472A-BD1E-CBD610F5E99B}" srcOrd="1" destOrd="0" parTransId="{450B5D70-0562-4DA7-A0E2-7C802B3C40DC}" sibTransId="{34C740BC-FA69-4F0F-A161-2A0F48719C19}"/>
    <dgm:cxn modelId="{9703F1F2-D035-4F26-AD3E-9A1992E52E38}" type="presOf" srcId="{0628C73A-BE11-47D4-B892-002C06E80F20}" destId="{D31BAA3B-038F-41F3-A15A-1D7256939994}" srcOrd="0" destOrd="0" presId="urn:microsoft.com/office/officeart/2005/8/layout/funnel1"/>
    <dgm:cxn modelId="{B9D2A6AE-4326-4C6E-9F93-238F269D500A}" type="presParOf" srcId="{A7C29B51-4520-4BF1-B6E9-528EA3B7CBA0}" destId="{BD646E17-8CCC-47D1-970E-2A618EB4C108}" srcOrd="0" destOrd="0" presId="urn:microsoft.com/office/officeart/2005/8/layout/funnel1"/>
    <dgm:cxn modelId="{28BB99DF-10A5-4068-B451-CFB37CEA5B3C}" type="presParOf" srcId="{A7C29B51-4520-4BF1-B6E9-528EA3B7CBA0}" destId="{6CCC0586-1541-4C6B-B1E0-2BB3B03290BC}" srcOrd="1" destOrd="0" presId="urn:microsoft.com/office/officeart/2005/8/layout/funnel1"/>
    <dgm:cxn modelId="{8823D8CB-F936-49FD-8E15-B2EF773C3944}" type="presParOf" srcId="{A7C29B51-4520-4BF1-B6E9-528EA3B7CBA0}" destId="{D31BAA3B-038F-41F3-A15A-1D7256939994}" srcOrd="2" destOrd="0" presId="urn:microsoft.com/office/officeart/2005/8/layout/funnel1"/>
    <dgm:cxn modelId="{347591BD-F990-490A-B2C4-2D4D8662FBB5}" type="presParOf" srcId="{A7C29B51-4520-4BF1-B6E9-528EA3B7CBA0}" destId="{1FEDB170-8856-43A2-A931-CFADE2B32266}" srcOrd="3" destOrd="0" presId="urn:microsoft.com/office/officeart/2005/8/layout/funnel1"/>
    <dgm:cxn modelId="{19DDE497-2887-4F56-AA42-21DE7C7F4BC1}" type="presParOf" srcId="{A7C29B51-4520-4BF1-B6E9-528EA3B7CBA0}" destId="{34BD2001-ED33-498F-B958-A763D2C81734}" srcOrd="4" destOrd="0" presId="urn:microsoft.com/office/officeart/2005/8/layout/funnel1"/>
    <dgm:cxn modelId="{0BB5C77A-2EB2-4377-9973-89F36B3F308D}" type="presParOf" srcId="{A7C29B51-4520-4BF1-B6E9-528EA3B7CBA0}" destId="{48B0B73A-8C05-4638-8D79-6488FAFAE43A}" srcOrd="5" destOrd="0" presId="urn:microsoft.com/office/officeart/2005/8/layout/funnel1"/>
    <dgm:cxn modelId="{93C9FCB4-A714-4D70-9550-357104443CAD}" type="presParOf" srcId="{A7C29B51-4520-4BF1-B6E9-528EA3B7CBA0}" destId="{49208FCB-DA00-4F9F-8E4F-8C4E2CD9C416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646E17-8CCC-47D1-970E-2A618EB4C108}">
      <dsp:nvSpPr>
        <dsp:cNvPr id="0" name=""/>
        <dsp:cNvSpPr/>
      </dsp:nvSpPr>
      <dsp:spPr>
        <a:xfrm>
          <a:off x="1000627" y="387824"/>
          <a:ext cx="3656685" cy="1269918"/>
        </a:xfrm>
        <a:prstGeom prst="ellipse">
          <a:avLst/>
        </a:prstGeom>
        <a:solidFill>
          <a:schemeClr val="accent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CC0586-1541-4C6B-B1E0-2BB3B03290BC}">
      <dsp:nvSpPr>
        <dsp:cNvPr id="0" name=""/>
        <dsp:cNvSpPr/>
      </dsp:nvSpPr>
      <dsp:spPr>
        <a:xfrm>
          <a:off x="2480309" y="3497424"/>
          <a:ext cx="708660" cy="453542"/>
        </a:xfrm>
        <a:prstGeom prst="down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1BAA3B-038F-41F3-A15A-1D7256939994}">
      <dsp:nvSpPr>
        <dsp:cNvPr id="0" name=""/>
        <dsp:cNvSpPr/>
      </dsp:nvSpPr>
      <dsp:spPr>
        <a:xfrm>
          <a:off x="1133855" y="3860258"/>
          <a:ext cx="3401568" cy="850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dirty="0"/>
            <a:t>Modelo Dinâmico de Avaliação e Intervenção Familiar</a:t>
          </a:r>
        </a:p>
      </dsp:txBody>
      <dsp:txXfrm>
        <a:off x="1133855" y="3860258"/>
        <a:ext cx="3401568" cy="850392"/>
      </dsp:txXfrm>
    </dsp:sp>
    <dsp:sp modelId="{1FEDB170-8856-43A2-A931-CFADE2B32266}">
      <dsp:nvSpPr>
        <dsp:cNvPr id="0" name=""/>
        <dsp:cNvSpPr/>
      </dsp:nvSpPr>
      <dsp:spPr>
        <a:xfrm>
          <a:off x="2330074" y="1755821"/>
          <a:ext cx="1275588" cy="127558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200" b="1" kern="1200" dirty="0">
              <a:solidFill>
                <a:schemeClr val="tx1"/>
              </a:solidFill>
            </a:rPr>
            <a:t>Intervenções do Enfermeiro de Família</a:t>
          </a:r>
        </a:p>
      </dsp:txBody>
      <dsp:txXfrm>
        <a:off x="2516880" y="1942627"/>
        <a:ext cx="901976" cy="901976"/>
      </dsp:txXfrm>
    </dsp:sp>
    <dsp:sp modelId="{34BD2001-ED33-498F-B958-A763D2C81734}">
      <dsp:nvSpPr>
        <dsp:cNvPr id="0" name=""/>
        <dsp:cNvSpPr/>
      </dsp:nvSpPr>
      <dsp:spPr>
        <a:xfrm>
          <a:off x="1417319" y="798846"/>
          <a:ext cx="1275588" cy="1275588"/>
        </a:xfrm>
        <a:prstGeom prst="ellipse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200" b="1" kern="1200" dirty="0"/>
            <a:t>Vítima de violência e de abuso</a:t>
          </a:r>
        </a:p>
      </dsp:txBody>
      <dsp:txXfrm>
        <a:off x="1604125" y="985652"/>
        <a:ext cx="901976" cy="901976"/>
      </dsp:txXfrm>
    </dsp:sp>
    <dsp:sp modelId="{48B0B73A-8C05-4638-8D79-6488FAFAE43A}">
      <dsp:nvSpPr>
        <dsp:cNvPr id="0" name=""/>
        <dsp:cNvSpPr/>
      </dsp:nvSpPr>
      <dsp:spPr>
        <a:xfrm>
          <a:off x="2721254" y="490438"/>
          <a:ext cx="1275588" cy="1275588"/>
        </a:xfrm>
        <a:prstGeom prst="ellips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200" b="1" kern="1200" dirty="0"/>
            <a:t>Mulher de etnia cigana</a:t>
          </a:r>
        </a:p>
      </dsp:txBody>
      <dsp:txXfrm>
        <a:off x="2908060" y="677244"/>
        <a:ext cx="901976" cy="901976"/>
      </dsp:txXfrm>
    </dsp:sp>
    <dsp:sp modelId="{49208FCB-DA00-4F9F-8E4F-8C4E2CD9C416}">
      <dsp:nvSpPr>
        <dsp:cNvPr id="0" name=""/>
        <dsp:cNvSpPr/>
      </dsp:nvSpPr>
      <dsp:spPr>
        <a:xfrm>
          <a:off x="691374" y="231918"/>
          <a:ext cx="4286531" cy="3174796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BF1AFF-A119-4024-A643-33845D56440E}" type="datetimeFigureOut">
              <a:rPr lang="pt-PT" smtClean="0"/>
              <a:t>09/03/2022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764A7-4E17-4C8A-ABED-0394AE56641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0316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B669C1-18E4-45F9-957F-CEF1635BE7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B0DC93C-200E-42D2-89EB-9D210681DE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1518399B-E162-4593-BB72-A0EBEFCBA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1A12C-6AD5-411D-808C-C13D4761E89D}" type="datetime1">
              <a:rPr lang="pt-PT" smtClean="0"/>
              <a:t>09/03/2022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FB8208C9-DCEB-44DB-BEA9-CD5616314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F4603FC-D9F8-488B-8DF7-15A179520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506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3A191E-2E29-49DB-A34B-D6738D756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294A6F1B-807B-4767-923C-D365632375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8284BCA-1FE2-4758-AC2C-EE23CD641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C2289-3A2D-494E-856F-9B10A33E9740}" type="datetime1">
              <a:rPr lang="pt-PT" smtClean="0"/>
              <a:t>09/03/2022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A4A3E02B-4622-4397-A247-9CF0461C1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4B8870A-DAC2-49E1-B6E2-BC61D9CFF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1998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2EAD9B4-411B-4787-BFC7-466BDC0C8E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E6E94D42-F1A3-4717-ABEE-E59F272894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F3604CC-475F-4258-AF5C-AF8AAB96D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55DE-B8F1-4BEF-BF04-C6ACF298A99B}" type="datetime1">
              <a:rPr lang="pt-PT" smtClean="0"/>
              <a:t>09/03/2022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4409B8E7-6665-44F2-9ECD-B384A6428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38C12FE-2777-41EA-A8A1-8406E1889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9034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1B7F19-E181-488B-966F-646F5F2F5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83123F0-1805-4C15-A901-B50E522270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E9E5F20-D9FF-49F5-8D49-392046B25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2C2A-DC61-485F-AC76-971ED9230DA7}" type="datetime1">
              <a:rPr lang="pt-PT" smtClean="0"/>
              <a:t>09/03/2022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49524B9-F2D9-401A-A8E4-C2B5D40EA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3AAF18F7-CAA1-4CAE-A240-C60EAAB37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7220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6AC2B6-4A0B-4BAC-AA7C-A35FD85F8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68DB5735-4CCA-4AEA-B436-80140E8C4C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22A2C3D-645F-42B5-AB18-1C06F8B8F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46D1-5A77-4116-B96B-91F3CFF06AF2}" type="datetime1">
              <a:rPr lang="pt-PT" smtClean="0"/>
              <a:t>09/03/2022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446EA555-33D0-4342-AAD3-DF5917204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6C19EF5C-E262-4ADC-84F1-D65ACEA8A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9628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392A01-244C-4737-A6D6-0595032EA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C564B5B-BFB7-4B49-81F8-B57E153E14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61A97F9C-C758-420A-90E9-CCFD22D66B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730E2612-1628-41FE-BAE7-15329946A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9234-B749-463D-A56B-5D57BFE2FF6C}" type="datetime1">
              <a:rPr lang="pt-PT" smtClean="0"/>
              <a:t>09/03/2022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B0E773A8-5C12-4216-8B57-CCB3194E5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503E9625-00F8-4C3A-B935-46E292B5D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4935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9CBE62-AA62-43B5-A3B1-3FE494578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93C3497F-1A9C-4C52-AFC1-C06AD5DCD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1D790D59-8000-448F-8239-4540457570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15F13A4B-71F9-4714-8679-D92CB4FD69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EA3B42B6-BAF1-4D15-A681-6A6E28E8C7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01C15509-7FF9-4DFA-B5BE-83B470E0D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E7D92-567B-4BF5-A45A-B7D351E14AE5}" type="datetime1">
              <a:rPr lang="pt-PT" smtClean="0"/>
              <a:t>09/03/2022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ED8E3A84-224F-4739-BB0B-DDB0BF4D0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478757C8-3D3D-4397-B136-F0BE1DAC9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1883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DE1B17-85F4-4642-BE6C-2646AADAF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64D45C3B-5C12-456F-B968-DC8314C9A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9CE1-42A1-4B7D-9CEA-7A5E090294B0}" type="datetime1">
              <a:rPr lang="pt-PT" smtClean="0"/>
              <a:t>09/03/2022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42AF9221-3BC2-43A8-9140-88E69705B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5603FA06-3AFD-4863-AB00-EFAA06048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048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26652D6C-DEA3-4FA5-B9B2-2866F501B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24B1-51DA-4174-B104-A267535F5105}" type="datetime1">
              <a:rPr lang="pt-PT" smtClean="0"/>
              <a:t>09/03/2022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2BF63C71-75A5-473F-B72F-3191D39E7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8F38B832-673A-40AE-9B02-3DD45DE44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044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C386FB-DCCA-4672-B04E-CCCB8E5DA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39965C9-014F-4237-A048-D0E44D7BA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E449519B-ADED-4A83-A4DD-A563EF93D0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0D8F9842-7B90-47EB-ABDF-4896037E0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0D85-973B-40E3-B682-01F25FD7C2A7}" type="datetime1">
              <a:rPr lang="pt-PT" smtClean="0"/>
              <a:t>09/03/2022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27659CE1-E272-4CCD-9EAB-820966C94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1F69FA63-FE22-4DD1-9947-BD0E51708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4634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889AF0-0F52-438B-AF74-AD67E2709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820DC1ED-1B55-4DB0-8AB1-CEE26BB882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6F3ACA80-3D77-48DE-9E03-2FCBAC2048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61CDFD20-FB52-4324-B17D-385BDEA54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A7A7-6CF9-4791-88AE-5D14A0C46764}" type="datetime1">
              <a:rPr lang="pt-PT" smtClean="0"/>
              <a:t>09/03/2022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37F011FD-02A3-4C7B-83B7-B97B34E7C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369A0CE3-19B3-4B4A-949E-D3F7E26EC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23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E11B766D-8C1A-4286-940B-7C0FF2200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7191EE20-F678-483F-A07F-56A7BB216D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7AE86D1-12B4-4E6D-9747-5D351125F5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586BE-B66C-415A-862E-530A6FABCA42}" type="datetime1">
              <a:rPr lang="pt-PT" smtClean="0"/>
              <a:t>09/03/2022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1D1572A-9D0D-4C59-9D1E-4C52ED4923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C72DB64F-1AE4-4A69-92E3-6D4D830BDE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4779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10400.2/10142" TargetMode="External"/><Relationship Id="rId2" Type="http://schemas.openxmlformats.org/officeDocument/2006/relationships/hyperlink" Target="https://hdl.handle.net/10216/2056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dl.handle.net/10400.26/3140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0">
            <a:extLst>
              <a:ext uri="{FF2B5EF4-FFF2-40B4-BE49-F238E27FC236}">
                <a16:creationId xmlns:a16="http://schemas.microsoft.com/office/drawing/2014/main" id="{605494DE-B078-4D87-BB01-C84320618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22">
            <a:extLst>
              <a:ext uri="{FF2B5EF4-FFF2-40B4-BE49-F238E27FC236}">
                <a16:creationId xmlns:a16="http://schemas.microsoft.com/office/drawing/2014/main" id="{9A0576B0-CD8C-4661-95C8-A9F2CE7CD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4724288" cy="6861324"/>
          </a:xfrm>
          <a:prstGeom prst="rect">
            <a:avLst/>
          </a:prstGeom>
          <a:solidFill>
            <a:srgbClr val="000000">
              <a:alpha val="8039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4">
            <a:extLst>
              <a:ext uri="{FF2B5EF4-FFF2-40B4-BE49-F238E27FC236}">
                <a16:creationId xmlns:a16="http://schemas.microsoft.com/office/drawing/2014/main" id="{3FF60E2B-3919-423C-B1FF-56CDE6681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319042" cy="6858000"/>
          </a:xfrm>
          <a:custGeom>
            <a:avLst/>
            <a:gdLst>
              <a:gd name="connsiteX0" fmla="*/ 0 w 4319042"/>
              <a:gd name="connsiteY0" fmla="*/ 0 h 6858000"/>
              <a:gd name="connsiteX1" fmla="*/ 1142888 w 4319042"/>
              <a:gd name="connsiteY1" fmla="*/ 0 h 6858000"/>
              <a:gd name="connsiteX2" fmla="*/ 4319042 w 4319042"/>
              <a:gd name="connsiteY2" fmla="*/ 6858000 h 6858000"/>
              <a:gd name="connsiteX3" fmla="*/ 0 w 431904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9042" h="6858000">
                <a:moveTo>
                  <a:pt x="0" y="0"/>
                </a:moveTo>
                <a:lnTo>
                  <a:pt x="1142888" y="0"/>
                </a:lnTo>
                <a:lnTo>
                  <a:pt x="431904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Subtítulo 2">
            <a:extLst>
              <a:ext uri="{FF2B5EF4-FFF2-40B4-BE49-F238E27FC236}">
                <a16:creationId xmlns:a16="http://schemas.microsoft.com/office/drawing/2014/main" id="{AEE57808-9E9D-403F-A574-D28CE5B087EC}"/>
              </a:ext>
            </a:extLst>
          </p:cNvPr>
          <p:cNvSpPr txBox="1">
            <a:spLocks/>
          </p:cNvSpPr>
          <p:nvPr/>
        </p:nvSpPr>
        <p:spPr>
          <a:xfrm>
            <a:off x="5487801" y="4220603"/>
            <a:ext cx="6273800" cy="599017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None/>
              <a:defRPr kumimoji="0" sz="2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None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None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None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None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None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PT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Inês Santos Frazão</a:t>
            </a:r>
            <a:r>
              <a:rPr lang="pt-PT" sz="16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pt-PT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Alcinda Reis</a:t>
            </a:r>
            <a:r>
              <a:rPr lang="pt-PT" sz="16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2,3,4,5</a:t>
            </a:r>
            <a:r>
              <a:rPr lang="pt-PT" sz="16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pt-PT" sz="16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pt-PT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Maria do Carmo Figueiredo</a:t>
            </a:r>
            <a:r>
              <a:rPr lang="pt-PT" sz="16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4,5</a:t>
            </a:r>
            <a:r>
              <a:rPr lang="pt-PT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; </a:t>
            </a:r>
            <a:r>
              <a:rPr lang="pt-PT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Dina Pascoal</a:t>
            </a:r>
            <a:r>
              <a:rPr lang="pt-PT" sz="16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pt-PT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pt-PT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Madalena Fernandes Jorge</a:t>
            </a:r>
            <a:r>
              <a:rPr lang="pt-PT" sz="16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pt-PT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Mariana Jorge</a:t>
            </a:r>
            <a:r>
              <a:rPr lang="pt-PT" sz="16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</a:p>
          <a:p>
            <a:pPr algn="just"/>
            <a:endParaRPr lang="pt-PT" sz="1600" baseline="30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pt-PT" sz="16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Autor correspondente: inesivsantos@hotmail.com</a:t>
            </a:r>
          </a:p>
          <a:p>
            <a:pPr algn="just"/>
            <a:endParaRPr lang="pt-PT" sz="1400" baseline="30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pt-PT" sz="12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pt-PT" sz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ARSLVT, IP., ACES Médio Tejo; </a:t>
            </a:r>
            <a:r>
              <a:rPr lang="pt-PT" sz="12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pt-PT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Cintesis - UP, Porto, Portugal; </a:t>
            </a:r>
            <a:r>
              <a:rPr lang="pt-PT" sz="12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pt-PT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CEMRI - Universidade Aberta, Portugal; </a:t>
            </a:r>
            <a:r>
              <a:rPr lang="pt-PT" sz="12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</a:t>
            </a:r>
            <a:r>
              <a:rPr lang="pt-PT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Centro de Investigação em Qualidade de Vida, Santarém, Portugal</a:t>
            </a:r>
            <a:r>
              <a:rPr lang="pt-PT" sz="12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; </a:t>
            </a:r>
            <a:r>
              <a:rPr lang="pt-PT" sz="12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pt-PT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UMIS - ESSS/</a:t>
            </a:r>
            <a:r>
              <a:rPr lang="pt-PT" sz="12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IPSantarém</a:t>
            </a:r>
            <a:r>
              <a:rPr lang="pt-PT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Santarém, Portugal; </a:t>
            </a:r>
            <a:r>
              <a:rPr lang="pt-PT" sz="12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pt-PT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ACES Pinhal Litoral, Unidade de Saúde Pública; </a:t>
            </a:r>
            <a:r>
              <a:rPr lang="pt-PT" sz="12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pt-PT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Sem afiliação; </a:t>
            </a:r>
            <a:r>
              <a:rPr lang="pt-PT" sz="12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pt-PT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Santa Casa da Misericórdia do Entroncamento.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95764D91-E4BC-419B-8AF4-52606C30D7D4}"/>
              </a:ext>
            </a:extLst>
          </p:cNvPr>
          <p:cNvSpPr txBox="1">
            <a:spLocks/>
          </p:cNvSpPr>
          <p:nvPr/>
        </p:nvSpPr>
        <p:spPr>
          <a:xfrm>
            <a:off x="-832316" y="5434230"/>
            <a:ext cx="6273800" cy="67839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 sz="2800" b="1" dirty="0"/>
          </a:p>
          <a:p>
            <a:r>
              <a:rPr lang="pt-PT" sz="2200" b="1" dirty="0">
                <a:solidFill>
                  <a:schemeClr val="bg1"/>
                </a:solidFill>
              </a:rPr>
              <a:t>Leiria, 25 e 26 de fevereiro de 2022</a:t>
            </a:r>
            <a:endParaRPr lang="pt-PT" sz="2200" b="1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C1F4D7D-0620-4D90-B17F-CC35F95255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46573" y="1664168"/>
            <a:ext cx="5437248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PT" sz="2800" b="1" dirty="0"/>
              <a:t>A mulher cigana vítima de violência e de abusos: Intervenção de Enfermagem Familiar em parceria com outros profissionais</a:t>
            </a:r>
          </a:p>
        </p:txBody>
      </p:sp>
      <p:pic>
        <p:nvPicPr>
          <p:cNvPr id="4" name="Imagem 4">
            <a:extLst>
              <a:ext uri="{FF2B5EF4-FFF2-40B4-BE49-F238E27FC236}">
                <a16:creationId xmlns:a16="http://schemas.microsoft.com/office/drawing/2014/main" id="{EC563F50-F0B9-477B-8104-536B8B7C91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6963" y="210454"/>
            <a:ext cx="1159809" cy="725581"/>
          </a:xfrm>
          <a:prstGeom prst="rect">
            <a:avLst/>
          </a:prstGeom>
        </p:spPr>
      </p:pic>
      <p:pic>
        <p:nvPicPr>
          <p:cNvPr id="2" name="Imagem 5" descr="Uma imagem com texto&#10;&#10;Descrição gerada automaticamente">
            <a:extLst>
              <a:ext uri="{FF2B5EF4-FFF2-40B4-BE49-F238E27FC236}">
                <a16:creationId xmlns:a16="http://schemas.microsoft.com/office/drawing/2014/main" id="{E2838A14-5888-4A1B-A052-B53A233536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047" y="728809"/>
            <a:ext cx="4244787" cy="2397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218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6D640A-5578-4C81-8C71-97F1998C4D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0194" y="1825625"/>
            <a:ext cx="6533606" cy="4351338"/>
          </a:xfrm>
        </p:spPr>
        <p:txBody>
          <a:bodyPr>
            <a:normAutofit lnSpcReduction="10000"/>
          </a:bodyPr>
          <a:lstStyle/>
          <a:p>
            <a:endParaRPr lang="pt-PT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PT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violência familiar 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(sobre as raparigas) e a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violência conjugal 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(dos maridos sobre as mulheres) são muitas vezes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aceites com naturalidade 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 parte de homens e mulheres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ciganos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 alguns casos, o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ser-se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vítima de violência e de abusos leva a mulher a afastar-se da família 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cigana. </a:t>
            </a:r>
          </a:p>
          <a:p>
            <a:pPr algn="just"/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Esse cenário é muito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desafiador para a mulher cigana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inclusive pela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discriminação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no acesso ao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mercado de trabalho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Cabe ao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enfermeiro de família 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prestar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cuidados de excelência às famílias 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destas mulheres, em parceria com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outros profissionais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endParaRPr lang="pt-PT" dirty="0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6677BDBE-C563-4E05-B6A2-D5395D04138A}"/>
              </a:ext>
            </a:extLst>
          </p:cNvPr>
          <p:cNvSpPr txBox="1">
            <a:spLocks/>
          </p:cNvSpPr>
          <p:nvPr/>
        </p:nvSpPr>
        <p:spPr>
          <a:xfrm>
            <a:off x="1981200" y="552450"/>
            <a:ext cx="8229600" cy="5918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800" b="1" dirty="0"/>
              <a:t>A mulher cigana vítima de violência e de abusos: Intervenção de Enfermagem Familiar em parceria com outros profissionais</a:t>
            </a:r>
          </a:p>
          <a:p>
            <a:pPr algn="ctr"/>
            <a:br>
              <a:rPr lang="pt-PT" sz="1800" b="1" dirty="0">
                <a:latin typeface="+mn-lt"/>
              </a:rPr>
            </a:br>
            <a:endParaRPr lang="pt-PT" sz="1800" dirty="0">
              <a:latin typeface="+mn-lt"/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6DD44342-D063-4F8A-A69F-766296B20246}"/>
              </a:ext>
            </a:extLst>
          </p:cNvPr>
          <p:cNvSpPr txBox="1">
            <a:spLocks/>
          </p:cNvSpPr>
          <p:nvPr/>
        </p:nvSpPr>
        <p:spPr>
          <a:xfrm>
            <a:off x="838198" y="1230628"/>
            <a:ext cx="10515601" cy="544832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800" b="1" cap="all" dirty="0">
                <a:solidFill>
                  <a:schemeClr val="bg1"/>
                </a:solidFill>
                <a:latin typeface="+mn-lt"/>
                <a:cs typeface="Calibri"/>
              </a:rPr>
              <a:t>INTRODUÇÃO</a:t>
            </a:r>
          </a:p>
        </p:txBody>
      </p:sp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3C7E2468-E5C6-4841-ADFC-5AE1EBB50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2</a:t>
            </a:fld>
            <a:endParaRPr lang="pt-PT"/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7F4D32BF-1F6C-4407-AC04-72E7461D70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7226266"/>
              </p:ext>
            </p:extLst>
          </p:nvPr>
        </p:nvGraphicFramePr>
        <p:xfrm>
          <a:off x="-391884" y="1915431"/>
          <a:ext cx="5669280" cy="49425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09528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6D640A-5578-4C81-8C71-97F1998C4D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6" y="3618525"/>
            <a:ext cx="10515600" cy="4351338"/>
          </a:xfrm>
        </p:spPr>
        <p:txBody>
          <a:bodyPr/>
          <a:lstStyle/>
          <a:p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PT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Estudo de caso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qualitativo.</a:t>
            </a:r>
          </a:p>
          <a:p>
            <a:pPr algn="just"/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colheita de informação foram realizadas oito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entrevistas semiestruturadas à família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segundo o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Modelo Dinâmico de Avaliação e Intervenção Familiar. </a:t>
            </a:r>
          </a:p>
          <a:p>
            <a:pPr algn="just"/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Foi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analisada toda a informação que constava nos aplicativos informáticos 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resultantes de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registos do enfermeiro de família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durante o período de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setembro a dezembro de 2019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Posteriormente, foram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elaborados diagnósticos e propostas intervenções de enfermagem familiar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t-PT" sz="2000" dirty="0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6677BDBE-C563-4E05-B6A2-D5395D04138A}"/>
              </a:ext>
            </a:extLst>
          </p:cNvPr>
          <p:cNvSpPr txBox="1">
            <a:spLocks/>
          </p:cNvSpPr>
          <p:nvPr/>
        </p:nvSpPr>
        <p:spPr>
          <a:xfrm>
            <a:off x="1981200" y="552450"/>
            <a:ext cx="8229600" cy="5918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800" b="1" dirty="0"/>
              <a:t>A mulher cigana vítima de violência e de abusos: Intervenção de Enfermagem Familiar em parceria com outros profissionais</a:t>
            </a:r>
          </a:p>
          <a:p>
            <a:pPr algn="ctr"/>
            <a:br>
              <a:rPr lang="pt-PT" sz="1800" b="1" dirty="0">
                <a:latin typeface="+mn-lt"/>
              </a:rPr>
            </a:br>
            <a:endParaRPr lang="pt-PT" sz="1800" dirty="0">
              <a:latin typeface="+mn-lt"/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6DD44342-D063-4F8A-A69F-766296B20246}"/>
              </a:ext>
            </a:extLst>
          </p:cNvPr>
          <p:cNvSpPr txBox="1">
            <a:spLocks/>
          </p:cNvSpPr>
          <p:nvPr/>
        </p:nvSpPr>
        <p:spPr>
          <a:xfrm>
            <a:off x="838198" y="1230628"/>
            <a:ext cx="10515601" cy="544832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800" b="1" cap="all" dirty="0">
                <a:solidFill>
                  <a:schemeClr val="bg1"/>
                </a:solidFill>
                <a:latin typeface="+mn-lt"/>
              </a:rPr>
              <a:t>Objetivo</a:t>
            </a:r>
            <a:endParaRPr lang="pt-PT" sz="2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3C7E2468-E5C6-4841-ADFC-5AE1EBB50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3</a:t>
            </a:fld>
            <a:endParaRPr lang="pt-PT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ACD74C6A-52D9-47CC-BD9E-A4A3073C2837}"/>
              </a:ext>
            </a:extLst>
          </p:cNvPr>
          <p:cNvSpPr txBox="1">
            <a:spLocks/>
          </p:cNvSpPr>
          <p:nvPr/>
        </p:nvSpPr>
        <p:spPr>
          <a:xfrm>
            <a:off x="838192" y="3346109"/>
            <a:ext cx="10515601" cy="544832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800" b="1" cap="all">
                <a:solidFill>
                  <a:schemeClr val="bg1"/>
                </a:solidFill>
                <a:latin typeface="+mn-lt"/>
              </a:rPr>
              <a:t>Metodologia</a:t>
            </a:r>
            <a:endParaRPr lang="pt-PT" sz="22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Marcador de Posição de Conteúdo 2">
            <a:extLst>
              <a:ext uri="{FF2B5EF4-FFF2-40B4-BE49-F238E27FC236}">
                <a16:creationId xmlns:a16="http://schemas.microsoft.com/office/drawing/2014/main" id="{02EC9EA6-289D-403E-AFAD-D0701DB206AE}"/>
              </a:ext>
            </a:extLst>
          </p:cNvPr>
          <p:cNvSpPr txBox="1">
            <a:spLocks/>
          </p:cNvSpPr>
          <p:nvPr/>
        </p:nvSpPr>
        <p:spPr>
          <a:xfrm>
            <a:off x="838198" y="133674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PT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Pretende-se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identificar os ganhos com a intervenção do enfermeiro de família 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nos cuidados à mulher cigana, vítima de violência doméstica e de abusos, e à sua família, em parceria com outros profissionais.</a:t>
            </a:r>
            <a:endParaRPr lang="pt-PT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915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6677BDBE-C563-4E05-B6A2-D5395D04138A}"/>
              </a:ext>
            </a:extLst>
          </p:cNvPr>
          <p:cNvSpPr txBox="1">
            <a:spLocks/>
          </p:cNvSpPr>
          <p:nvPr/>
        </p:nvSpPr>
        <p:spPr>
          <a:xfrm>
            <a:off x="1981200" y="552450"/>
            <a:ext cx="8229600" cy="5918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800" b="1" dirty="0"/>
              <a:t>A mulher cigana vítima de violência e de abusos: Intervenção de Enfermagem Familiar em parceria com outros profissionais</a:t>
            </a:r>
          </a:p>
          <a:p>
            <a:pPr algn="ctr"/>
            <a:br>
              <a:rPr lang="pt-PT" sz="1800" b="1" dirty="0">
                <a:latin typeface="+mn-lt"/>
              </a:rPr>
            </a:br>
            <a:endParaRPr lang="pt-PT" sz="1800" dirty="0">
              <a:latin typeface="+mn-lt"/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6DD44342-D063-4F8A-A69F-766296B20246}"/>
              </a:ext>
            </a:extLst>
          </p:cNvPr>
          <p:cNvSpPr txBox="1">
            <a:spLocks/>
          </p:cNvSpPr>
          <p:nvPr/>
        </p:nvSpPr>
        <p:spPr>
          <a:xfrm>
            <a:off x="838198" y="1230628"/>
            <a:ext cx="10515601" cy="544832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800" b="1" cap="all">
                <a:solidFill>
                  <a:schemeClr val="bg1"/>
                </a:solidFill>
                <a:latin typeface="+mn-lt"/>
              </a:rPr>
              <a:t>RESULTADOS</a:t>
            </a:r>
            <a:endParaRPr lang="pt-PT"/>
          </a:p>
        </p:txBody>
      </p:sp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3C7E2468-E5C6-4841-ADFC-5AE1EBB50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38711" y="6408853"/>
            <a:ext cx="2743200" cy="365125"/>
          </a:xfrm>
        </p:spPr>
        <p:txBody>
          <a:bodyPr/>
          <a:lstStyle/>
          <a:p>
            <a:fld id="{E0F5EA7C-5C9D-45D0-9CE4-DD466F76FC17}" type="slidenum">
              <a:rPr lang="pt-PT" smtClean="0"/>
              <a:t>4</a:t>
            </a:fld>
            <a:endParaRPr lang="pt-PT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0590333A-E2E7-4455-83C5-63C4B6BA9258}"/>
              </a:ext>
            </a:extLst>
          </p:cNvPr>
          <p:cNvSpPr txBox="1"/>
          <p:nvPr/>
        </p:nvSpPr>
        <p:spPr>
          <a:xfrm>
            <a:off x="4861598" y="1954847"/>
            <a:ext cx="4463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/>
              <a:t>DIMENSÃO ESTRUTURAL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B32EC121-52F1-478E-947D-23421FA54A55}"/>
              </a:ext>
            </a:extLst>
          </p:cNvPr>
          <p:cNvSpPr txBox="1"/>
          <p:nvPr/>
        </p:nvSpPr>
        <p:spPr>
          <a:xfrm>
            <a:off x="828259" y="2214231"/>
            <a:ext cx="10535478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2400" b="1" dirty="0"/>
              <a:t>Família Silva:</a:t>
            </a:r>
            <a:r>
              <a:rPr lang="pt-PT" sz="2000" b="1" dirty="0"/>
              <a:t> </a:t>
            </a:r>
            <a:r>
              <a:rPr lang="pt-PT" sz="2000" b="0" dirty="0"/>
              <a:t>Família nuclear, de etnia cigana, com </a:t>
            </a:r>
            <a:r>
              <a:rPr lang="pt-PT" sz="2000" dirty="0"/>
              <a:t>quatro</a:t>
            </a:r>
            <a:r>
              <a:rPr lang="pt-PT" sz="2000" b="0" dirty="0"/>
              <a:t> filhos, em que a 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mulher é vítima de violência doméstica e de abusos (o marido é o agressor).</a:t>
            </a:r>
            <a:endParaRPr kumimoji="0" lang="pt-PT" sz="2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" name="Fluxograma: Processo 10">
            <a:extLst>
              <a:ext uri="{FF2B5EF4-FFF2-40B4-BE49-F238E27FC236}">
                <a16:creationId xmlns:a16="http://schemas.microsoft.com/office/drawing/2014/main" id="{3072FDE4-207D-4F73-B20C-AC05D4E92571}"/>
              </a:ext>
            </a:extLst>
          </p:cNvPr>
          <p:cNvSpPr/>
          <p:nvPr/>
        </p:nvSpPr>
        <p:spPr>
          <a:xfrm>
            <a:off x="1241388" y="3456623"/>
            <a:ext cx="337625" cy="29542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Fluxograma: Conexão 11">
            <a:extLst>
              <a:ext uri="{FF2B5EF4-FFF2-40B4-BE49-F238E27FC236}">
                <a16:creationId xmlns:a16="http://schemas.microsoft.com/office/drawing/2014/main" id="{8007E1DF-C2F7-4DF5-BEBC-C940B6E5920D}"/>
              </a:ext>
            </a:extLst>
          </p:cNvPr>
          <p:cNvSpPr/>
          <p:nvPr/>
        </p:nvSpPr>
        <p:spPr>
          <a:xfrm>
            <a:off x="2296464" y="3435102"/>
            <a:ext cx="337625" cy="295421"/>
          </a:xfrm>
          <a:prstGeom prst="flowChartConnector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>
              <a:solidFill>
                <a:schemeClr val="accent2"/>
              </a:solidFill>
              <a:highlight>
                <a:srgbClr val="FF0000"/>
              </a:highlight>
            </a:endParaRPr>
          </a:p>
        </p:txBody>
      </p:sp>
      <p:cxnSp>
        <p:nvCxnSpPr>
          <p:cNvPr id="13" name="Conexão reta 12">
            <a:extLst>
              <a:ext uri="{FF2B5EF4-FFF2-40B4-BE49-F238E27FC236}">
                <a16:creationId xmlns:a16="http://schemas.microsoft.com/office/drawing/2014/main" id="{6BF57878-2755-4B0F-9112-40BA342C8CD9}"/>
              </a:ext>
            </a:extLst>
          </p:cNvPr>
          <p:cNvCxnSpPr>
            <a:cxnSpLocks/>
            <a:endCxn id="12" idx="2"/>
          </p:cNvCxnSpPr>
          <p:nvPr/>
        </p:nvCxnSpPr>
        <p:spPr>
          <a:xfrm>
            <a:off x="1579012" y="3575779"/>
            <a:ext cx="717452" cy="70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xão reta 13">
            <a:extLst>
              <a:ext uri="{FF2B5EF4-FFF2-40B4-BE49-F238E27FC236}">
                <a16:creationId xmlns:a16="http://schemas.microsoft.com/office/drawing/2014/main" id="{B67540D8-42E2-4E77-AE05-199BF9EE692D}"/>
              </a:ext>
            </a:extLst>
          </p:cNvPr>
          <p:cNvCxnSpPr>
            <a:cxnSpLocks/>
          </p:cNvCxnSpPr>
          <p:nvPr/>
        </p:nvCxnSpPr>
        <p:spPr>
          <a:xfrm>
            <a:off x="1958840" y="3582813"/>
            <a:ext cx="0" cy="5275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uxograma: Processo 16">
            <a:extLst>
              <a:ext uri="{FF2B5EF4-FFF2-40B4-BE49-F238E27FC236}">
                <a16:creationId xmlns:a16="http://schemas.microsoft.com/office/drawing/2014/main" id="{E6E9D0B7-9603-4FA3-A2C7-834467A9FFB6}"/>
              </a:ext>
            </a:extLst>
          </p:cNvPr>
          <p:cNvSpPr/>
          <p:nvPr/>
        </p:nvSpPr>
        <p:spPr>
          <a:xfrm>
            <a:off x="1799897" y="3986721"/>
            <a:ext cx="337625" cy="29542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Fluxograma: Processo 19">
            <a:extLst>
              <a:ext uri="{FF2B5EF4-FFF2-40B4-BE49-F238E27FC236}">
                <a16:creationId xmlns:a16="http://schemas.microsoft.com/office/drawing/2014/main" id="{A2F3D540-B277-4526-8BD5-5B33FCD566A0}"/>
              </a:ext>
            </a:extLst>
          </p:cNvPr>
          <p:cNvSpPr/>
          <p:nvPr/>
        </p:nvSpPr>
        <p:spPr>
          <a:xfrm>
            <a:off x="4117226" y="3435102"/>
            <a:ext cx="337625" cy="29542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" name="Fluxograma: Conexão 20">
            <a:extLst>
              <a:ext uri="{FF2B5EF4-FFF2-40B4-BE49-F238E27FC236}">
                <a16:creationId xmlns:a16="http://schemas.microsoft.com/office/drawing/2014/main" id="{6AFDCF5E-4026-43E0-A1FC-521B92F10EAF}"/>
              </a:ext>
            </a:extLst>
          </p:cNvPr>
          <p:cNvSpPr/>
          <p:nvPr/>
        </p:nvSpPr>
        <p:spPr>
          <a:xfrm>
            <a:off x="5610620" y="3455281"/>
            <a:ext cx="337625" cy="295421"/>
          </a:xfrm>
          <a:prstGeom prst="flowChartConnector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>
              <a:solidFill>
                <a:schemeClr val="accent2"/>
              </a:solidFill>
              <a:highlight>
                <a:srgbClr val="FF0000"/>
              </a:highlight>
            </a:endParaRPr>
          </a:p>
        </p:txBody>
      </p:sp>
      <p:cxnSp>
        <p:nvCxnSpPr>
          <p:cNvPr id="22" name="Conexão reta 21">
            <a:extLst>
              <a:ext uri="{FF2B5EF4-FFF2-40B4-BE49-F238E27FC236}">
                <a16:creationId xmlns:a16="http://schemas.microsoft.com/office/drawing/2014/main" id="{D8ABD621-A415-4169-B6D8-089E2951CFC2}"/>
              </a:ext>
            </a:extLst>
          </p:cNvPr>
          <p:cNvCxnSpPr>
            <a:cxnSpLocks/>
            <a:endCxn id="21" idx="2"/>
          </p:cNvCxnSpPr>
          <p:nvPr/>
        </p:nvCxnSpPr>
        <p:spPr>
          <a:xfrm>
            <a:off x="4108410" y="3591607"/>
            <a:ext cx="1502210" cy="11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xão reta 22">
            <a:extLst>
              <a:ext uri="{FF2B5EF4-FFF2-40B4-BE49-F238E27FC236}">
                <a16:creationId xmlns:a16="http://schemas.microsoft.com/office/drawing/2014/main" id="{5BCF843E-2698-4769-B5A6-1EC90BF19F45}"/>
              </a:ext>
            </a:extLst>
          </p:cNvPr>
          <p:cNvCxnSpPr/>
          <p:nvPr/>
        </p:nvCxnSpPr>
        <p:spPr>
          <a:xfrm>
            <a:off x="5037143" y="3591607"/>
            <a:ext cx="0" cy="5345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luxograma: Conexão 23">
            <a:extLst>
              <a:ext uri="{FF2B5EF4-FFF2-40B4-BE49-F238E27FC236}">
                <a16:creationId xmlns:a16="http://schemas.microsoft.com/office/drawing/2014/main" id="{2F1BCB88-9DCC-426A-995C-305C318CD581}"/>
              </a:ext>
            </a:extLst>
          </p:cNvPr>
          <p:cNvSpPr/>
          <p:nvPr/>
        </p:nvSpPr>
        <p:spPr>
          <a:xfrm>
            <a:off x="4879489" y="4002625"/>
            <a:ext cx="337625" cy="295421"/>
          </a:xfrm>
          <a:prstGeom prst="flowChartConnector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>
              <a:solidFill>
                <a:schemeClr val="accent2"/>
              </a:solidFill>
              <a:highlight>
                <a:srgbClr val="FF0000"/>
              </a:highlight>
            </a:endParaRPr>
          </a:p>
        </p:txBody>
      </p:sp>
      <p:cxnSp>
        <p:nvCxnSpPr>
          <p:cNvPr id="25" name="Conexão reta 24">
            <a:extLst>
              <a:ext uri="{FF2B5EF4-FFF2-40B4-BE49-F238E27FC236}">
                <a16:creationId xmlns:a16="http://schemas.microsoft.com/office/drawing/2014/main" id="{7992481A-5193-4BDE-8B7C-32D8F0EC55B3}"/>
              </a:ext>
            </a:extLst>
          </p:cNvPr>
          <p:cNvCxnSpPr>
            <a:cxnSpLocks/>
            <a:stCxn id="17" idx="3"/>
            <a:endCxn id="24" idx="2"/>
          </p:cNvCxnSpPr>
          <p:nvPr/>
        </p:nvCxnSpPr>
        <p:spPr>
          <a:xfrm>
            <a:off x="2137522" y="4134432"/>
            <a:ext cx="2741967" cy="159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xão reta 25">
            <a:extLst>
              <a:ext uri="{FF2B5EF4-FFF2-40B4-BE49-F238E27FC236}">
                <a16:creationId xmlns:a16="http://schemas.microsoft.com/office/drawing/2014/main" id="{1AA30D61-2254-401C-858F-5DDAD872C3BC}"/>
              </a:ext>
            </a:extLst>
          </p:cNvPr>
          <p:cNvCxnSpPr/>
          <p:nvPr/>
        </p:nvCxnSpPr>
        <p:spPr>
          <a:xfrm>
            <a:off x="3835616" y="4134431"/>
            <a:ext cx="0" cy="6647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luxograma: Processo 26">
            <a:extLst>
              <a:ext uri="{FF2B5EF4-FFF2-40B4-BE49-F238E27FC236}">
                <a16:creationId xmlns:a16="http://schemas.microsoft.com/office/drawing/2014/main" id="{9FC24051-584B-4958-8D33-030A4C9F1F7B}"/>
              </a:ext>
            </a:extLst>
          </p:cNvPr>
          <p:cNvSpPr/>
          <p:nvPr/>
        </p:nvSpPr>
        <p:spPr>
          <a:xfrm>
            <a:off x="3666803" y="4794337"/>
            <a:ext cx="337625" cy="29542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35B7C33B-E7D9-496C-969E-91B44507780B}"/>
              </a:ext>
            </a:extLst>
          </p:cNvPr>
          <p:cNvSpPr txBox="1"/>
          <p:nvPr/>
        </p:nvSpPr>
        <p:spPr>
          <a:xfrm>
            <a:off x="1657556" y="3913580"/>
            <a:ext cx="3782751" cy="1934173"/>
          </a:xfrm>
          <a:prstGeom prst="rect">
            <a:avLst/>
          </a:prstGeom>
          <a:noFill/>
          <a:ln w="19050">
            <a:solidFill>
              <a:schemeClr val="accent3">
                <a:lumMod val="60000"/>
                <a:lumOff val="4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73D9C54A-D216-4D26-98EB-412CCA793E02}"/>
              </a:ext>
            </a:extLst>
          </p:cNvPr>
          <p:cNvSpPr txBox="1"/>
          <p:nvPr/>
        </p:nvSpPr>
        <p:spPr>
          <a:xfrm>
            <a:off x="1128615" y="3721191"/>
            <a:ext cx="534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/>
              <a:t>1970 </a:t>
            </a:r>
          </a:p>
          <a:p>
            <a:pPr algn="ctr"/>
            <a:r>
              <a:rPr lang="pt-PT" sz="1200" dirty="0"/>
              <a:t>MS</a:t>
            </a: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9237696E-2377-4A2B-9021-EC924E19DBA0}"/>
              </a:ext>
            </a:extLst>
          </p:cNvPr>
          <p:cNvSpPr txBox="1"/>
          <p:nvPr/>
        </p:nvSpPr>
        <p:spPr>
          <a:xfrm>
            <a:off x="1726009" y="4292691"/>
            <a:ext cx="515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/>
              <a:t>1986 </a:t>
            </a:r>
          </a:p>
          <a:p>
            <a:pPr algn="ctr"/>
            <a:r>
              <a:rPr lang="pt-PT" sz="1200" dirty="0"/>
              <a:t>AS</a:t>
            </a:r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A2F23BC2-0A2F-41FB-8930-A75661559DDD}"/>
              </a:ext>
            </a:extLst>
          </p:cNvPr>
          <p:cNvSpPr txBox="1"/>
          <p:nvPr/>
        </p:nvSpPr>
        <p:spPr>
          <a:xfrm>
            <a:off x="4000923" y="3679183"/>
            <a:ext cx="520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/>
              <a:t>1968 PR</a:t>
            </a:r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704AA8C6-A725-444A-AD67-8C41E08455B1}"/>
              </a:ext>
            </a:extLst>
          </p:cNvPr>
          <p:cNvSpPr txBox="1"/>
          <p:nvPr/>
        </p:nvSpPr>
        <p:spPr>
          <a:xfrm>
            <a:off x="5488552" y="3739002"/>
            <a:ext cx="584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/>
              <a:t>1970</a:t>
            </a:r>
          </a:p>
          <a:p>
            <a:pPr algn="ctr"/>
            <a:r>
              <a:rPr lang="pt-PT" sz="1200" dirty="0"/>
              <a:t> TA</a:t>
            </a:r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5CB8561E-3E15-4512-989D-5CC24DF0B921}"/>
              </a:ext>
            </a:extLst>
          </p:cNvPr>
          <p:cNvSpPr txBox="1"/>
          <p:nvPr/>
        </p:nvSpPr>
        <p:spPr>
          <a:xfrm>
            <a:off x="4782082" y="4275650"/>
            <a:ext cx="550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/>
              <a:t>1987</a:t>
            </a:r>
          </a:p>
          <a:p>
            <a:pPr algn="ctr"/>
            <a:r>
              <a:rPr lang="pt-PT" sz="1200" dirty="0"/>
              <a:t>RR  </a:t>
            </a:r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21B731FB-C010-47AF-9354-80B0A17BFC25}"/>
              </a:ext>
            </a:extLst>
          </p:cNvPr>
          <p:cNvSpPr txBox="1"/>
          <p:nvPr/>
        </p:nvSpPr>
        <p:spPr>
          <a:xfrm>
            <a:off x="3377714" y="5091704"/>
            <a:ext cx="9608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2013 MS</a:t>
            </a:r>
          </a:p>
        </p:txBody>
      </p:sp>
      <p:sp>
        <p:nvSpPr>
          <p:cNvPr id="37" name="Fluxograma: Conexão 36">
            <a:extLst>
              <a:ext uri="{FF2B5EF4-FFF2-40B4-BE49-F238E27FC236}">
                <a16:creationId xmlns:a16="http://schemas.microsoft.com/office/drawing/2014/main" id="{A4C4BCE8-15FF-4B45-A598-7210E53B580B}"/>
              </a:ext>
            </a:extLst>
          </p:cNvPr>
          <p:cNvSpPr/>
          <p:nvPr/>
        </p:nvSpPr>
        <p:spPr>
          <a:xfrm>
            <a:off x="1073384" y="5129914"/>
            <a:ext cx="337625" cy="295421"/>
          </a:xfrm>
          <a:prstGeom prst="flowChartConnector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>
              <a:solidFill>
                <a:schemeClr val="accent2"/>
              </a:solidFill>
              <a:highlight>
                <a:srgbClr val="FF0000"/>
              </a:highlight>
            </a:endParaRPr>
          </a:p>
        </p:txBody>
      </p:sp>
      <p:sp>
        <p:nvSpPr>
          <p:cNvPr id="38" name="Fluxograma: Processo 37">
            <a:extLst>
              <a:ext uri="{FF2B5EF4-FFF2-40B4-BE49-F238E27FC236}">
                <a16:creationId xmlns:a16="http://schemas.microsoft.com/office/drawing/2014/main" id="{758D38BF-BB11-4F80-9F98-1919245B700A}"/>
              </a:ext>
            </a:extLst>
          </p:cNvPr>
          <p:cNvSpPr/>
          <p:nvPr/>
        </p:nvSpPr>
        <p:spPr>
          <a:xfrm>
            <a:off x="1090292" y="5533318"/>
            <a:ext cx="337625" cy="29542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9" name="Fluxograma: Processo 38">
            <a:extLst>
              <a:ext uri="{FF2B5EF4-FFF2-40B4-BE49-F238E27FC236}">
                <a16:creationId xmlns:a16="http://schemas.microsoft.com/office/drawing/2014/main" id="{1E612269-CB8D-4830-8EC5-26699B2B5504}"/>
              </a:ext>
            </a:extLst>
          </p:cNvPr>
          <p:cNvSpPr/>
          <p:nvPr/>
        </p:nvSpPr>
        <p:spPr>
          <a:xfrm>
            <a:off x="1079667" y="5954198"/>
            <a:ext cx="337625" cy="29542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0" name="Fluxograma: Conexão 39">
            <a:extLst>
              <a:ext uri="{FF2B5EF4-FFF2-40B4-BE49-F238E27FC236}">
                <a16:creationId xmlns:a16="http://schemas.microsoft.com/office/drawing/2014/main" id="{C91210B8-2BAD-4BFA-A57F-590882563A8B}"/>
              </a:ext>
            </a:extLst>
          </p:cNvPr>
          <p:cNvSpPr/>
          <p:nvPr/>
        </p:nvSpPr>
        <p:spPr>
          <a:xfrm>
            <a:off x="2909621" y="6003143"/>
            <a:ext cx="337625" cy="295421"/>
          </a:xfrm>
          <a:prstGeom prst="flowChartConnector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>
              <a:solidFill>
                <a:schemeClr val="accent2"/>
              </a:solidFill>
              <a:highlight>
                <a:srgbClr val="FF0000"/>
              </a:highlight>
            </a:endParaRPr>
          </a:p>
        </p:txBody>
      </p:sp>
      <p:cxnSp>
        <p:nvCxnSpPr>
          <p:cNvPr id="41" name="Conexão reta 40">
            <a:extLst>
              <a:ext uri="{FF2B5EF4-FFF2-40B4-BE49-F238E27FC236}">
                <a16:creationId xmlns:a16="http://schemas.microsoft.com/office/drawing/2014/main" id="{3640720A-9A2E-42DD-8FBB-8AC6EEE0E420}"/>
              </a:ext>
            </a:extLst>
          </p:cNvPr>
          <p:cNvCxnSpPr>
            <a:cxnSpLocks/>
          </p:cNvCxnSpPr>
          <p:nvPr/>
        </p:nvCxnSpPr>
        <p:spPr>
          <a:xfrm>
            <a:off x="1427917" y="6108807"/>
            <a:ext cx="1502210" cy="11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xão reta 41">
            <a:extLst>
              <a:ext uri="{FF2B5EF4-FFF2-40B4-BE49-F238E27FC236}">
                <a16:creationId xmlns:a16="http://schemas.microsoft.com/office/drawing/2014/main" id="{9CD3A8A1-6888-4257-A64A-7875ADDDDE12}"/>
              </a:ext>
            </a:extLst>
          </p:cNvPr>
          <p:cNvCxnSpPr/>
          <p:nvPr/>
        </p:nvCxnSpPr>
        <p:spPr>
          <a:xfrm>
            <a:off x="2185977" y="6087054"/>
            <a:ext cx="0" cy="5345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uxograma: Processo 42">
            <a:extLst>
              <a:ext uri="{FF2B5EF4-FFF2-40B4-BE49-F238E27FC236}">
                <a16:creationId xmlns:a16="http://schemas.microsoft.com/office/drawing/2014/main" id="{5881863B-37CE-44AF-AF21-9EE1C472038B}"/>
              </a:ext>
            </a:extLst>
          </p:cNvPr>
          <p:cNvSpPr/>
          <p:nvPr/>
        </p:nvSpPr>
        <p:spPr>
          <a:xfrm>
            <a:off x="2053222" y="6464582"/>
            <a:ext cx="337625" cy="29542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4" name="Fluxograma: Conexão 43">
            <a:extLst>
              <a:ext uri="{FF2B5EF4-FFF2-40B4-BE49-F238E27FC236}">
                <a16:creationId xmlns:a16="http://schemas.microsoft.com/office/drawing/2014/main" id="{B251801A-232F-452A-BB21-DF6A1248DA37}"/>
              </a:ext>
            </a:extLst>
          </p:cNvPr>
          <p:cNvSpPr/>
          <p:nvPr/>
        </p:nvSpPr>
        <p:spPr>
          <a:xfrm>
            <a:off x="8788420" y="3448797"/>
            <a:ext cx="1780131" cy="1730510"/>
          </a:xfrm>
          <a:prstGeom prst="flowChartConnector">
            <a:avLst/>
          </a:prstGeom>
          <a:solidFill>
            <a:srgbClr val="E745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0A7E5FF6-C63E-4E96-A9E9-2163D9E547F6}"/>
              </a:ext>
            </a:extLst>
          </p:cNvPr>
          <p:cNvSpPr txBox="1"/>
          <p:nvPr/>
        </p:nvSpPr>
        <p:spPr>
          <a:xfrm>
            <a:off x="9338726" y="3969993"/>
            <a:ext cx="456328" cy="3385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dirty="0"/>
              <a:t>AS</a:t>
            </a: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84B04BE1-148B-4B9A-B6E7-704C2C026849}"/>
              </a:ext>
            </a:extLst>
          </p:cNvPr>
          <p:cNvSpPr txBox="1"/>
          <p:nvPr/>
        </p:nvSpPr>
        <p:spPr>
          <a:xfrm>
            <a:off x="9456542" y="5854412"/>
            <a:ext cx="18133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USF</a:t>
            </a: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12276467-ED09-42F6-A876-4ACC4B9F1090}"/>
              </a:ext>
            </a:extLst>
          </p:cNvPr>
          <p:cNvSpPr txBox="1"/>
          <p:nvPr/>
        </p:nvSpPr>
        <p:spPr>
          <a:xfrm>
            <a:off x="11003309" y="5343839"/>
            <a:ext cx="9417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/>
              <a:t>Médico de família</a:t>
            </a:r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5F813889-86A9-4866-A174-46C1AB40E99A}"/>
              </a:ext>
            </a:extLst>
          </p:cNvPr>
          <p:cNvSpPr txBox="1"/>
          <p:nvPr/>
        </p:nvSpPr>
        <p:spPr>
          <a:xfrm>
            <a:off x="7083894" y="4692466"/>
            <a:ext cx="18883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/>
              <a:t>Amigos e professores da escola</a:t>
            </a:r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E0201AB9-E783-4A59-AB52-96637A95F359}"/>
              </a:ext>
            </a:extLst>
          </p:cNvPr>
          <p:cNvSpPr txBox="1"/>
          <p:nvPr/>
        </p:nvSpPr>
        <p:spPr>
          <a:xfrm>
            <a:off x="6786662" y="3939116"/>
            <a:ext cx="19527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/>
              <a:t>Comunidade</a:t>
            </a:r>
          </a:p>
          <a:p>
            <a:pPr algn="ctr"/>
            <a:r>
              <a:rPr lang="pt-PT" sz="1600" dirty="0"/>
              <a:t> cigana</a:t>
            </a:r>
          </a:p>
        </p:txBody>
      </p:sp>
      <p:sp>
        <p:nvSpPr>
          <p:cNvPr id="50" name="CaixaDeTexto 49">
            <a:extLst>
              <a:ext uri="{FF2B5EF4-FFF2-40B4-BE49-F238E27FC236}">
                <a16:creationId xmlns:a16="http://schemas.microsoft.com/office/drawing/2014/main" id="{12540EEF-C90D-4DA7-83BA-F6C659382EBC}"/>
              </a:ext>
            </a:extLst>
          </p:cNvPr>
          <p:cNvSpPr txBox="1"/>
          <p:nvPr/>
        </p:nvSpPr>
        <p:spPr>
          <a:xfrm>
            <a:off x="6449530" y="5440795"/>
            <a:ext cx="207289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PT" sz="1600" b="1" i="1" u="sng" dirty="0"/>
              <a:t>Legenda:</a:t>
            </a:r>
          </a:p>
          <a:p>
            <a:pPr algn="l"/>
            <a:r>
              <a:rPr lang="pt-PT" sz="1600" dirty="0"/>
              <a:t>Ligação muito forte</a:t>
            </a:r>
          </a:p>
          <a:p>
            <a:pPr algn="l"/>
            <a:r>
              <a:rPr lang="pt-PT" sz="1600" b="0" dirty="0"/>
              <a:t>Ligação forte </a:t>
            </a:r>
          </a:p>
          <a:p>
            <a:pPr algn="l"/>
            <a:r>
              <a:rPr lang="pt-PT" sz="1600" b="0" dirty="0"/>
              <a:t>Relação moderada</a:t>
            </a:r>
          </a:p>
          <a:p>
            <a:pPr algn="l"/>
            <a:r>
              <a:rPr lang="pt-PT" sz="1600" dirty="0"/>
              <a:t>Relação conflituosa</a:t>
            </a:r>
            <a:endParaRPr lang="pt-PT" sz="1600" b="0" dirty="0"/>
          </a:p>
        </p:txBody>
      </p:sp>
      <p:cxnSp>
        <p:nvCxnSpPr>
          <p:cNvPr id="51" name="Conexão reta 50">
            <a:extLst>
              <a:ext uri="{FF2B5EF4-FFF2-40B4-BE49-F238E27FC236}">
                <a16:creationId xmlns:a16="http://schemas.microsoft.com/office/drawing/2014/main" id="{906C977F-D210-474C-8763-87DD790DD35F}"/>
              </a:ext>
            </a:extLst>
          </p:cNvPr>
          <p:cNvCxnSpPr>
            <a:cxnSpLocks/>
          </p:cNvCxnSpPr>
          <p:nvPr/>
        </p:nvCxnSpPr>
        <p:spPr>
          <a:xfrm>
            <a:off x="8174640" y="5828739"/>
            <a:ext cx="6955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xão reta 51">
            <a:extLst>
              <a:ext uri="{FF2B5EF4-FFF2-40B4-BE49-F238E27FC236}">
                <a16:creationId xmlns:a16="http://schemas.microsoft.com/office/drawing/2014/main" id="{6C87C821-BF1A-4FC0-A30A-974381BDBC87}"/>
              </a:ext>
            </a:extLst>
          </p:cNvPr>
          <p:cNvCxnSpPr>
            <a:cxnSpLocks/>
          </p:cNvCxnSpPr>
          <p:nvPr/>
        </p:nvCxnSpPr>
        <p:spPr>
          <a:xfrm>
            <a:off x="8139021" y="6328416"/>
            <a:ext cx="69557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xão reta 52">
            <a:extLst>
              <a:ext uri="{FF2B5EF4-FFF2-40B4-BE49-F238E27FC236}">
                <a16:creationId xmlns:a16="http://schemas.microsoft.com/office/drawing/2014/main" id="{C9CCA02D-F05A-4D2E-94FF-4303A83B9F5C}"/>
              </a:ext>
            </a:extLst>
          </p:cNvPr>
          <p:cNvCxnSpPr>
            <a:cxnSpLocks/>
          </p:cNvCxnSpPr>
          <p:nvPr/>
        </p:nvCxnSpPr>
        <p:spPr>
          <a:xfrm>
            <a:off x="8658168" y="3485628"/>
            <a:ext cx="705923" cy="5116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xão reta 53">
            <a:extLst>
              <a:ext uri="{FF2B5EF4-FFF2-40B4-BE49-F238E27FC236}">
                <a16:creationId xmlns:a16="http://schemas.microsoft.com/office/drawing/2014/main" id="{E592BECC-7C93-4802-B953-D7E71DC5D84C}"/>
              </a:ext>
            </a:extLst>
          </p:cNvPr>
          <p:cNvCxnSpPr>
            <a:cxnSpLocks/>
          </p:cNvCxnSpPr>
          <p:nvPr/>
        </p:nvCxnSpPr>
        <p:spPr>
          <a:xfrm flipH="1" flipV="1">
            <a:off x="10454984" y="4748029"/>
            <a:ext cx="943770" cy="59091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xão reta 54">
            <a:extLst>
              <a:ext uri="{FF2B5EF4-FFF2-40B4-BE49-F238E27FC236}">
                <a16:creationId xmlns:a16="http://schemas.microsoft.com/office/drawing/2014/main" id="{BDC10766-C52D-49F2-8EF2-D1B0579082B1}"/>
              </a:ext>
            </a:extLst>
          </p:cNvPr>
          <p:cNvCxnSpPr>
            <a:cxnSpLocks/>
          </p:cNvCxnSpPr>
          <p:nvPr/>
        </p:nvCxnSpPr>
        <p:spPr>
          <a:xfrm>
            <a:off x="9678485" y="5215227"/>
            <a:ext cx="0" cy="78791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xão reta 55">
            <a:extLst>
              <a:ext uri="{FF2B5EF4-FFF2-40B4-BE49-F238E27FC236}">
                <a16:creationId xmlns:a16="http://schemas.microsoft.com/office/drawing/2014/main" id="{71335904-041C-4EFF-97B1-C42FFE902AB9}"/>
              </a:ext>
            </a:extLst>
          </p:cNvPr>
          <p:cNvCxnSpPr>
            <a:cxnSpLocks/>
          </p:cNvCxnSpPr>
          <p:nvPr/>
        </p:nvCxnSpPr>
        <p:spPr>
          <a:xfrm flipH="1">
            <a:off x="8522428" y="4761472"/>
            <a:ext cx="645600" cy="18057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xão reta 56">
            <a:extLst>
              <a:ext uri="{FF2B5EF4-FFF2-40B4-BE49-F238E27FC236}">
                <a16:creationId xmlns:a16="http://schemas.microsoft.com/office/drawing/2014/main" id="{A2A25AC3-3CB0-4FB7-BF78-81673A282A7A}"/>
              </a:ext>
            </a:extLst>
          </p:cNvPr>
          <p:cNvCxnSpPr>
            <a:cxnSpLocks/>
            <a:stCxn id="44" idx="7"/>
          </p:cNvCxnSpPr>
          <p:nvPr/>
        </p:nvCxnSpPr>
        <p:spPr>
          <a:xfrm flipV="1">
            <a:off x="10307857" y="3575779"/>
            <a:ext cx="501173" cy="126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aixaDeTexto 57">
            <a:extLst>
              <a:ext uri="{FF2B5EF4-FFF2-40B4-BE49-F238E27FC236}">
                <a16:creationId xmlns:a16="http://schemas.microsoft.com/office/drawing/2014/main" id="{C31EA18E-E04A-46A6-847C-7A8D69B0267F}"/>
              </a:ext>
            </a:extLst>
          </p:cNvPr>
          <p:cNvSpPr txBox="1"/>
          <p:nvPr/>
        </p:nvSpPr>
        <p:spPr>
          <a:xfrm>
            <a:off x="7843022" y="3125735"/>
            <a:ext cx="18133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Família</a:t>
            </a:r>
          </a:p>
        </p:txBody>
      </p:sp>
      <p:cxnSp>
        <p:nvCxnSpPr>
          <p:cNvPr id="59" name="Conexão reta 58">
            <a:extLst>
              <a:ext uri="{FF2B5EF4-FFF2-40B4-BE49-F238E27FC236}">
                <a16:creationId xmlns:a16="http://schemas.microsoft.com/office/drawing/2014/main" id="{644BD425-5650-4960-8E2A-924C6ADA76BA}"/>
              </a:ext>
            </a:extLst>
          </p:cNvPr>
          <p:cNvCxnSpPr>
            <a:cxnSpLocks/>
          </p:cNvCxnSpPr>
          <p:nvPr/>
        </p:nvCxnSpPr>
        <p:spPr>
          <a:xfrm flipV="1">
            <a:off x="8292200" y="4165743"/>
            <a:ext cx="1071891" cy="139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xão reta 59">
            <a:extLst>
              <a:ext uri="{FF2B5EF4-FFF2-40B4-BE49-F238E27FC236}">
                <a16:creationId xmlns:a16="http://schemas.microsoft.com/office/drawing/2014/main" id="{729EDAD6-9DDC-4E84-8BC2-73DDB012E322}"/>
              </a:ext>
            </a:extLst>
          </p:cNvPr>
          <p:cNvCxnSpPr>
            <a:cxnSpLocks/>
          </p:cNvCxnSpPr>
          <p:nvPr/>
        </p:nvCxnSpPr>
        <p:spPr>
          <a:xfrm>
            <a:off x="6214506" y="3106727"/>
            <a:ext cx="0" cy="3642047"/>
          </a:xfrm>
          <a:prstGeom prst="line">
            <a:avLst/>
          </a:prstGeom>
          <a:noFill/>
          <a:ln w="28575" cap="flat">
            <a:solidFill>
              <a:srgbClr val="C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1" name="CaixaDeTexto 60">
            <a:extLst>
              <a:ext uri="{FF2B5EF4-FFF2-40B4-BE49-F238E27FC236}">
                <a16:creationId xmlns:a16="http://schemas.microsoft.com/office/drawing/2014/main" id="{D0189932-B032-40A4-8C0F-020F3D51884F}"/>
              </a:ext>
            </a:extLst>
          </p:cNvPr>
          <p:cNvSpPr txBox="1"/>
          <p:nvPr/>
        </p:nvSpPr>
        <p:spPr>
          <a:xfrm>
            <a:off x="251927" y="4567869"/>
            <a:ext cx="493268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i="1" u="sng" dirty="0"/>
              <a:t>Legenda:</a:t>
            </a:r>
          </a:p>
          <a:p>
            <a:endParaRPr lang="pt-PT" sz="1600" b="0" dirty="0"/>
          </a:p>
          <a:p>
            <a:r>
              <a:rPr lang="pt-PT" sz="1400" b="0" dirty="0"/>
              <a:t>Mulher</a:t>
            </a:r>
          </a:p>
          <a:p>
            <a:endParaRPr lang="pt-PT" sz="1400" b="0" dirty="0"/>
          </a:p>
          <a:p>
            <a:r>
              <a:rPr lang="pt-PT" sz="1400" b="0" dirty="0"/>
              <a:t>Homem</a:t>
            </a:r>
          </a:p>
          <a:p>
            <a:endParaRPr lang="pt-PT" sz="1400" b="0" dirty="0"/>
          </a:p>
          <a:p>
            <a:r>
              <a:rPr lang="pt-PT" sz="1400" b="0" dirty="0"/>
              <a:t>Agregado </a:t>
            </a:r>
          </a:p>
          <a:p>
            <a:r>
              <a:rPr lang="pt-PT" sz="1400" b="0" dirty="0"/>
              <a:t>Familiar</a:t>
            </a:r>
          </a:p>
          <a:p>
            <a:endParaRPr lang="pt-PT" dirty="0"/>
          </a:p>
          <a:p>
            <a:endParaRPr lang="pt-PT" dirty="0"/>
          </a:p>
        </p:txBody>
      </p:sp>
      <p:cxnSp>
        <p:nvCxnSpPr>
          <p:cNvPr id="64" name="Conexão reta 63">
            <a:extLst>
              <a:ext uri="{FF2B5EF4-FFF2-40B4-BE49-F238E27FC236}">
                <a16:creationId xmlns:a16="http://schemas.microsoft.com/office/drawing/2014/main" id="{FB2D720F-3CFD-4857-B9F0-7F47EE791E3C}"/>
              </a:ext>
            </a:extLst>
          </p:cNvPr>
          <p:cNvCxnSpPr/>
          <p:nvPr/>
        </p:nvCxnSpPr>
        <p:spPr>
          <a:xfrm>
            <a:off x="3337528" y="4129950"/>
            <a:ext cx="8080" cy="6993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luxograma: Conexão 64">
            <a:extLst>
              <a:ext uri="{FF2B5EF4-FFF2-40B4-BE49-F238E27FC236}">
                <a16:creationId xmlns:a16="http://schemas.microsoft.com/office/drawing/2014/main" id="{C484E17F-F204-4161-BF47-FD0D6EEE2018}"/>
              </a:ext>
            </a:extLst>
          </p:cNvPr>
          <p:cNvSpPr/>
          <p:nvPr/>
        </p:nvSpPr>
        <p:spPr>
          <a:xfrm>
            <a:off x="3189617" y="4807409"/>
            <a:ext cx="337625" cy="295421"/>
          </a:xfrm>
          <a:prstGeom prst="flowChartConnector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>
              <a:solidFill>
                <a:schemeClr val="accent2"/>
              </a:solidFill>
              <a:highlight>
                <a:srgbClr val="FF0000"/>
              </a:highlight>
            </a:endParaRPr>
          </a:p>
        </p:txBody>
      </p:sp>
      <p:cxnSp>
        <p:nvCxnSpPr>
          <p:cNvPr id="66" name="Conexão reta 65">
            <a:extLst>
              <a:ext uri="{FF2B5EF4-FFF2-40B4-BE49-F238E27FC236}">
                <a16:creationId xmlns:a16="http://schemas.microsoft.com/office/drawing/2014/main" id="{61FF9DD6-CFD2-49B3-B7AC-38DB276A2E0F}"/>
              </a:ext>
            </a:extLst>
          </p:cNvPr>
          <p:cNvCxnSpPr/>
          <p:nvPr/>
        </p:nvCxnSpPr>
        <p:spPr>
          <a:xfrm>
            <a:off x="4364030" y="4106906"/>
            <a:ext cx="8080" cy="6993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Fluxograma: Conexão 66">
            <a:extLst>
              <a:ext uri="{FF2B5EF4-FFF2-40B4-BE49-F238E27FC236}">
                <a16:creationId xmlns:a16="http://schemas.microsoft.com/office/drawing/2014/main" id="{522EA207-97D8-45D8-827E-DC734F6C2491}"/>
              </a:ext>
            </a:extLst>
          </p:cNvPr>
          <p:cNvSpPr/>
          <p:nvPr/>
        </p:nvSpPr>
        <p:spPr>
          <a:xfrm>
            <a:off x="4203571" y="4806235"/>
            <a:ext cx="337625" cy="295421"/>
          </a:xfrm>
          <a:prstGeom prst="flowChartConnector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>
              <a:solidFill>
                <a:schemeClr val="accent2"/>
              </a:solidFill>
              <a:highlight>
                <a:srgbClr val="FF0000"/>
              </a:highlight>
            </a:endParaRPr>
          </a:p>
        </p:txBody>
      </p:sp>
      <p:cxnSp>
        <p:nvCxnSpPr>
          <p:cNvPr id="68" name="Conexão reta 67">
            <a:extLst>
              <a:ext uri="{FF2B5EF4-FFF2-40B4-BE49-F238E27FC236}">
                <a16:creationId xmlns:a16="http://schemas.microsoft.com/office/drawing/2014/main" id="{48D7111E-7495-4E9C-BBC5-F69CA801302A}"/>
              </a:ext>
            </a:extLst>
          </p:cNvPr>
          <p:cNvCxnSpPr>
            <a:cxnSpLocks/>
          </p:cNvCxnSpPr>
          <p:nvPr/>
        </p:nvCxnSpPr>
        <p:spPr>
          <a:xfrm>
            <a:off x="2917242" y="4129164"/>
            <a:ext cx="8080" cy="6993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Fluxograma: Processo 69">
            <a:extLst>
              <a:ext uri="{FF2B5EF4-FFF2-40B4-BE49-F238E27FC236}">
                <a16:creationId xmlns:a16="http://schemas.microsoft.com/office/drawing/2014/main" id="{E617F9C0-CE2D-4360-ADEC-338685DDC626}"/>
              </a:ext>
            </a:extLst>
          </p:cNvPr>
          <p:cNvSpPr/>
          <p:nvPr/>
        </p:nvSpPr>
        <p:spPr>
          <a:xfrm>
            <a:off x="2741884" y="4829272"/>
            <a:ext cx="337625" cy="29542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1" name="CaixaDeTexto 70">
            <a:extLst>
              <a:ext uri="{FF2B5EF4-FFF2-40B4-BE49-F238E27FC236}">
                <a16:creationId xmlns:a16="http://schemas.microsoft.com/office/drawing/2014/main" id="{8B421114-05BE-4DD1-885D-1345AE83B6BF}"/>
              </a:ext>
            </a:extLst>
          </p:cNvPr>
          <p:cNvSpPr txBox="1"/>
          <p:nvPr/>
        </p:nvSpPr>
        <p:spPr>
          <a:xfrm>
            <a:off x="2582021" y="5108895"/>
            <a:ext cx="636482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2003 AS</a:t>
            </a:r>
            <a:r>
              <a:rPr lang="pt-PT" dirty="0"/>
              <a:t> </a:t>
            </a:r>
          </a:p>
        </p:txBody>
      </p:sp>
      <p:sp>
        <p:nvSpPr>
          <p:cNvPr id="72" name="CaixaDeTexto 71">
            <a:extLst>
              <a:ext uri="{FF2B5EF4-FFF2-40B4-BE49-F238E27FC236}">
                <a16:creationId xmlns:a16="http://schemas.microsoft.com/office/drawing/2014/main" id="{EBAA7B68-EB43-4669-B032-C2077E171C6E}"/>
              </a:ext>
            </a:extLst>
          </p:cNvPr>
          <p:cNvSpPr txBox="1"/>
          <p:nvPr/>
        </p:nvSpPr>
        <p:spPr>
          <a:xfrm>
            <a:off x="3108859" y="5108895"/>
            <a:ext cx="537508" cy="5386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2005 TS</a:t>
            </a:r>
            <a:r>
              <a:rPr lang="pt-PT" dirty="0"/>
              <a:t> </a:t>
            </a:r>
          </a:p>
        </p:txBody>
      </p:sp>
      <p:sp>
        <p:nvSpPr>
          <p:cNvPr id="73" name="CaixaDeTexto 72">
            <a:extLst>
              <a:ext uri="{FF2B5EF4-FFF2-40B4-BE49-F238E27FC236}">
                <a16:creationId xmlns:a16="http://schemas.microsoft.com/office/drawing/2014/main" id="{47A34322-0C6F-4425-BEE6-2E3F59BAAB6D}"/>
              </a:ext>
            </a:extLst>
          </p:cNvPr>
          <p:cNvSpPr txBox="1"/>
          <p:nvPr/>
        </p:nvSpPr>
        <p:spPr>
          <a:xfrm>
            <a:off x="3568630" y="5095823"/>
            <a:ext cx="506693" cy="5386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2006 MS</a:t>
            </a:r>
            <a:r>
              <a:rPr lang="pt-PT" dirty="0"/>
              <a:t> </a:t>
            </a:r>
          </a:p>
        </p:txBody>
      </p:sp>
      <p:sp>
        <p:nvSpPr>
          <p:cNvPr id="74" name="CaixaDeTexto 73">
            <a:extLst>
              <a:ext uri="{FF2B5EF4-FFF2-40B4-BE49-F238E27FC236}">
                <a16:creationId xmlns:a16="http://schemas.microsoft.com/office/drawing/2014/main" id="{5F71CADB-12EA-4C24-9CBF-F77263768E96}"/>
              </a:ext>
            </a:extLst>
          </p:cNvPr>
          <p:cNvSpPr txBox="1"/>
          <p:nvPr/>
        </p:nvSpPr>
        <p:spPr>
          <a:xfrm>
            <a:off x="4118590" y="5092971"/>
            <a:ext cx="494808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/>
              <a:t>2008 SS</a:t>
            </a:r>
            <a:r>
              <a:rPr lang="pt-PT" dirty="0"/>
              <a:t> </a:t>
            </a:r>
          </a:p>
        </p:txBody>
      </p:sp>
      <p:sp>
        <p:nvSpPr>
          <p:cNvPr id="82" name="CaixaDeTexto 81">
            <a:extLst>
              <a:ext uri="{FF2B5EF4-FFF2-40B4-BE49-F238E27FC236}">
                <a16:creationId xmlns:a16="http://schemas.microsoft.com/office/drawing/2014/main" id="{FADA6AFF-91A7-4531-973E-3ED9FC44DCE3}"/>
              </a:ext>
            </a:extLst>
          </p:cNvPr>
          <p:cNvSpPr txBox="1"/>
          <p:nvPr/>
        </p:nvSpPr>
        <p:spPr>
          <a:xfrm>
            <a:off x="2216173" y="3713338"/>
            <a:ext cx="520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/>
              <a:t>1971 TS </a:t>
            </a:r>
          </a:p>
        </p:txBody>
      </p:sp>
      <p:cxnSp>
        <p:nvCxnSpPr>
          <p:cNvPr id="85" name="Conexão reta 84">
            <a:extLst>
              <a:ext uri="{FF2B5EF4-FFF2-40B4-BE49-F238E27FC236}">
                <a16:creationId xmlns:a16="http://schemas.microsoft.com/office/drawing/2014/main" id="{F2C9434B-754F-4737-AB23-5CDC79990952}"/>
              </a:ext>
            </a:extLst>
          </p:cNvPr>
          <p:cNvCxnSpPr>
            <a:cxnSpLocks/>
          </p:cNvCxnSpPr>
          <p:nvPr/>
        </p:nvCxnSpPr>
        <p:spPr>
          <a:xfrm>
            <a:off x="8704388" y="3455281"/>
            <a:ext cx="705923" cy="5116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xão reta 86">
            <a:extLst>
              <a:ext uri="{FF2B5EF4-FFF2-40B4-BE49-F238E27FC236}">
                <a16:creationId xmlns:a16="http://schemas.microsoft.com/office/drawing/2014/main" id="{494F6DFB-571C-49E7-AE90-4C610654A867}"/>
              </a:ext>
            </a:extLst>
          </p:cNvPr>
          <p:cNvCxnSpPr>
            <a:cxnSpLocks/>
          </p:cNvCxnSpPr>
          <p:nvPr/>
        </p:nvCxnSpPr>
        <p:spPr>
          <a:xfrm flipV="1">
            <a:off x="8254459" y="4202940"/>
            <a:ext cx="1091158" cy="24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CaixaDeTexto 88">
            <a:extLst>
              <a:ext uri="{FF2B5EF4-FFF2-40B4-BE49-F238E27FC236}">
                <a16:creationId xmlns:a16="http://schemas.microsoft.com/office/drawing/2014/main" id="{9FDCE756-2F7D-4E51-BBB5-507EDBFC6CF8}"/>
              </a:ext>
            </a:extLst>
          </p:cNvPr>
          <p:cNvSpPr txBox="1"/>
          <p:nvPr/>
        </p:nvSpPr>
        <p:spPr>
          <a:xfrm>
            <a:off x="10684199" y="3205294"/>
            <a:ext cx="1225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/>
              <a:t>Enfermeiro  de família</a:t>
            </a:r>
          </a:p>
        </p:txBody>
      </p:sp>
      <p:sp>
        <p:nvSpPr>
          <p:cNvPr id="92" name="CaixaDeTexto 91">
            <a:extLst>
              <a:ext uri="{FF2B5EF4-FFF2-40B4-BE49-F238E27FC236}">
                <a16:creationId xmlns:a16="http://schemas.microsoft.com/office/drawing/2014/main" id="{AAF6D75C-626C-4386-9A79-DD17E2E51CF8}"/>
              </a:ext>
            </a:extLst>
          </p:cNvPr>
          <p:cNvSpPr txBox="1"/>
          <p:nvPr/>
        </p:nvSpPr>
        <p:spPr>
          <a:xfrm>
            <a:off x="9884570" y="4181314"/>
            <a:ext cx="456328" cy="3385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dirty="0"/>
              <a:t>RR</a:t>
            </a:r>
          </a:p>
        </p:txBody>
      </p:sp>
      <p:sp>
        <p:nvSpPr>
          <p:cNvPr id="94" name="CaixaDeTexto 93">
            <a:extLst>
              <a:ext uri="{FF2B5EF4-FFF2-40B4-BE49-F238E27FC236}">
                <a16:creationId xmlns:a16="http://schemas.microsoft.com/office/drawing/2014/main" id="{7B667F7B-A146-4A14-846F-411A2EB0C601}"/>
              </a:ext>
            </a:extLst>
          </p:cNvPr>
          <p:cNvSpPr txBox="1"/>
          <p:nvPr/>
        </p:nvSpPr>
        <p:spPr>
          <a:xfrm>
            <a:off x="9153499" y="4551351"/>
            <a:ext cx="1157057" cy="276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200" dirty="0"/>
              <a:t>AS   TS    MS  SS</a:t>
            </a:r>
          </a:p>
        </p:txBody>
      </p:sp>
      <p:cxnSp>
        <p:nvCxnSpPr>
          <p:cNvPr id="101" name="Conexão reta 100">
            <a:extLst>
              <a:ext uri="{FF2B5EF4-FFF2-40B4-BE49-F238E27FC236}">
                <a16:creationId xmlns:a16="http://schemas.microsoft.com/office/drawing/2014/main" id="{00EC7F38-5287-4D77-ACE5-C87B4B477D23}"/>
              </a:ext>
            </a:extLst>
          </p:cNvPr>
          <p:cNvCxnSpPr>
            <a:cxnSpLocks/>
          </p:cNvCxnSpPr>
          <p:nvPr/>
        </p:nvCxnSpPr>
        <p:spPr>
          <a:xfrm>
            <a:off x="8174640" y="5875105"/>
            <a:ext cx="6955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exão reta 101">
            <a:extLst>
              <a:ext uri="{FF2B5EF4-FFF2-40B4-BE49-F238E27FC236}">
                <a16:creationId xmlns:a16="http://schemas.microsoft.com/office/drawing/2014/main" id="{95C24D7E-9EFB-4D8E-B44A-1D3338F20187}"/>
              </a:ext>
            </a:extLst>
          </p:cNvPr>
          <p:cNvCxnSpPr>
            <a:cxnSpLocks/>
          </p:cNvCxnSpPr>
          <p:nvPr/>
        </p:nvCxnSpPr>
        <p:spPr>
          <a:xfrm>
            <a:off x="7680300" y="6083092"/>
            <a:ext cx="6955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Forma livre: Forma 102">
            <a:extLst>
              <a:ext uri="{FF2B5EF4-FFF2-40B4-BE49-F238E27FC236}">
                <a16:creationId xmlns:a16="http://schemas.microsoft.com/office/drawing/2014/main" id="{608D30FD-C4FD-44A1-9C48-A2438A1F0C1A}"/>
              </a:ext>
            </a:extLst>
          </p:cNvPr>
          <p:cNvSpPr/>
          <p:nvPr/>
        </p:nvSpPr>
        <p:spPr>
          <a:xfrm>
            <a:off x="8188169" y="6494786"/>
            <a:ext cx="822960" cy="182880"/>
          </a:xfrm>
          <a:custGeom>
            <a:avLst/>
            <a:gdLst>
              <a:gd name="connsiteX0" fmla="*/ 0 w 822960"/>
              <a:gd name="connsiteY0" fmla="*/ 143691 h 182880"/>
              <a:gd name="connsiteX1" fmla="*/ 26125 w 822960"/>
              <a:gd name="connsiteY1" fmla="*/ 78377 h 182880"/>
              <a:gd name="connsiteX2" fmla="*/ 13063 w 822960"/>
              <a:gd name="connsiteY2" fmla="*/ 130629 h 182880"/>
              <a:gd name="connsiteX3" fmla="*/ 52251 w 822960"/>
              <a:gd name="connsiteY3" fmla="*/ 169817 h 182880"/>
              <a:gd name="connsiteX4" fmla="*/ 78377 w 822960"/>
              <a:gd name="connsiteY4" fmla="*/ 104503 h 182880"/>
              <a:gd name="connsiteX5" fmla="*/ 91440 w 822960"/>
              <a:gd name="connsiteY5" fmla="*/ 39189 h 182880"/>
              <a:gd name="connsiteX6" fmla="*/ 117565 w 822960"/>
              <a:gd name="connsiteY6" fmla="*/ 78377 h 182880"/>
              <a:gd name="connsiteX7" fmla="*/ 156754 w 822960"/>
              <a:gd name="connsiteY7" fmla="*/ 130629 h 182880"/>
              <a:gd name="connsiteX8" fmla="*/ 209005 w 822960"/>
              <a:gd name="connsiteY8" fmla="*/ 104503 h 182880"/>
              <a:gd name="connsiteX9" fmla="*/ 235131 w 822960"/>
              <a:gd name="connsiteY9" fmla="*/ 182880 h 182880"/>
              <a:gd name="connsiteX10" fmla="*/ 274320 w 822960"/>
              <a:gd name="connsiteY10" fmla="*/ 143691 h 182880"/>
              <a:gd name="connsiteX11" fmla="*/ 326571 w 822960"/>
              <a:gd name="connsiteY11" fmla="*/ 117566 h 182880"/>
              <a:gd name="connsiteX12" fmla="*/ 391885 w 822960"/>
              <a:gd name="connsiteY12" fmla="*/ 91440 h 182880"/>
              <a:gd name="connsiteX13" fmla="*/ 483325 w 822960"/>
              <a:gd name="connsiteY13" fmla="*/ 143691 h 182880"/>
              <a:gd name="connsiteX14" fmla="*/ 535577 w 822960"/>
              <a:gd name="connsiteY14" fmla="*/ 78377 h 182880"/>
              <a:gd name="connsiteX15" fmla="*/ 548640 w 822960"/>
              <a:gd name="connsiteY15" fmla="*/ 39189 h 182880"/>
              <a:gd name="connsiteX16" fmla="*/ 574765 w 822960"/>
              <a:gd name="connsiteY16" fmla="*/ 91440 h 182880"/>
              <a:gd name="connsiteX17" fmla="*/ 613954 w 822960"/>
              <a:gd name="connsiteY17" fmla="*/ 130629 h 182880"/>
              <a:gd name="connsiteX18" fmla="*/ 640080 w 822960"/>
              <a:gd name="connsiteY18" fmla="*/ 91440 h 182880"/>
              <a:gd name="connsiteX19" fmla="*/ 653143 w 822960"/>
              <a:gd name="connsiteY19" fmla="*/ 39189 h 182880"/>
              <a:gd name="connsiteX20" fmla="*/ 666205 w 822960"/>
              <a:gd name="connsiteY20" fmla="*/ 0 h 182880"/>
              <a:gd name="connsiteX21" fmla="*/ 744583 w 822960"/>
              <a:gd name="connsiteY21" fmla="*/ 117566 h 182880"/>
              <a:gd name="connsiteX22" fmla="*/ 757645 w 822960"/>
              <a:gd name="connsiteY22" fmla="*/ 65314 h 182880"/>
              <a:gd name="connsiteX23" fmla="*/ 822960 w 822960"/>
              <a:gd name="connsiteY23" fmla="*/ 117566 h 182880"/>
              <a:gd name="connsiteX24" fmla="*/ 796834 w 822960"/>
              <a:gd name="connsiteY24" fmla="*/ 156754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22960" h="182880">
                <a:moveTo>
                  <a:pt x="0" y="143691"/>
                </a:moveTo>
                <a:cubicBezTo>
                  <a:pt x="8708" y="121920"/>
                  <a:pt x="9544" y="94957"/>
                  <a:pt x="26125" y="78377"/>
                </a:cubicBezTo>
                <a:cubicBezTo>
                  <a:pt x="38820" y="65683"/>
                  <a:pt x="8131" y="113366"/>
                  <a:pt x="13063" y="130629"/>
                </a:cubicBezTo>
                <a:cubicBezTo>
                  <a:pt x="18138" y="148392"/>
                  <a:pt x="39188" y="156754"/>
                  <a:pt x="52251" y="169817"/>
                </a:cubicBezTo>
                <a:cubicBezTo>
                  <a:pt x="60960" y="148046"/>
                  <a:pt x="71639" y="126963"/>
                  <a:pt x="78377" y="104503"/>
                </a:cubicBezTo>
                <a:cubicBezTo>
                  <a:pt x="84757" y="83237"/>
                  <a:pt x="72967" y="51505"/>
                  <a:pt x="91440" y="39189"/>
                </a:cubicBezTo>
                <a:cubicBezTo>
                  <a:pt x="104503" y="30480"/>
                  <a:pt x="108440" y="65602"/>
                  <a:pt x="117565" y="78377"/>
                </a:cubicBezTo>
                <a:cubicBezTo>
                  <a:pt x="130219" y="96093"/>
                  <a:pt x="143691" y="113212"/>
                  <a:pt x="156754" y="130629"/>
                </a:cubicBezTo>
                <a:cubicBezTo>
                  <a:pt x="174171" y="121920"/>
                  <a:pt x="192803" y="93701"/>
                  <a:pt x="209005" y="104503"/>
                </a:cubicBezTo>
                <a:cubicBezTo>
                  <a:pt x="231919" y="119779"/>
                  <a:pt x="235131" y="182880"/>
                  <a:pt x="235131" y="182880"/>
                </a:cubicBezTo>
                <a:cubicBezTo>
                  <a:pt x="248194" y="169817"/>
                  <a:pt x="265154" y="159731"/>
                  <a:pt x="274320" y="143691"/>
                </a:cubicBezTo>
                <a:cubicBezTo>
                  <a:pt x="306898" y="86681"/>
                  <a:pt x="258710" y="72324"/>
                  <a:pt x="326571" y="117566"/>
                </a:cubicBezTo>
                <a:cubicBezTo>
                  <a:pt x="348342" y="108857"/>
                  <a:pt x="368437" y="91440"/>
                  <a:pt x="391885" y="91440"/>
                </a:cubicBezTo>
                <a:cubicBezTo>
                  <a:pt x="408458" y="91440"/>
                  <a:pt x="468019" y="133487"/>
                  <a:pt x="483325" y="143691"/>
                </a:cubicBezTo>
                <a:cubicBezTo>
                  <a:pt x="500742" y="121920"/>
                  <a:pt x="520800" y="102020"/>
                  <a:pt x="535577" y="78377"/>
                </a:cubicBezTo>
                <a:cubicBezTo>
                  <a:pt x="542875" y="66701"/>
                  <a:pt x="535577" y="34835"/>
                  <a:pt x="548640" y="39189"/>
                </a:cubicBezTo>
                <a:cubicBezTo>
                  <a:pt x="567113" y="45347"/>
                  <a:pt x="563447" y="75594"/>
                  <a:pt x="574765" y="91440"/>
                </a:cubicBezTo>
                <a:cubicBezTo>
                  <a:pt x="585503" y="106473"/>
                  <a:pt x="600891" y="117566"/>
                  <a:pt x="613954" y="130629"/>
                </a:cubicBezTo>
                <a:cubicBezTo>
                  <a:pt x="622663" y="117566"/>
                  <a:pt x="633895" y="105870"/>
                  <a:pt x="640080" y="91440"/>
                </a:cubicBezTo>
                <a:cubicBezTo>
                  <a:pt x="647152" y="74939"/>
                  <a:pt x="648211" y="56451"/>
                  <a:pt x="653143" y="39189"/>
                </a:cubicBezTo>
                <a:cubicBezTo>
                  <a:pt x="656926" y="25949"/>
                  <a:pt x="661851" y="13063"/>
                  <a:pt x="666205" y="0"/>
                </a:cubicBezTo>
                <a:cubicBezTo>
                  <a:pt x="667400" y="4183"/>
                  <a:pt x="682579" y="142368"/>
                  <a:pt x="744583" y="117566"/>
                </a:cubicBezTo>
                <a:cubicBezTo>
                  <a:pt x="761252" y="110898"/>
                  <a:pt x="753291" y="82731"/>
                  <a:pt x="757645" y="65314"/>
                </a:cubicBezTo>
                <a:cubicBezTo>
                  <a:pt x="782115" y="73471"/>
                  <a:pt x="822960" y="78175"/>
                  <a:pt x="822960" y="117566"/>
                </a:cubicBezTo>
                <a:cubicBezTo>
                  <a:pt x="822960" y="133265"/>
                  <a:pt x="805543" y="143691"/>
                  <a:pt x="796834" y="15675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9" name="CaixaDeTexto 108">
            <a:extLst>
              <a:ext uri="{FF2B5EF4-FFF2-40B4-BE49-F238E27FC236}">
                <a16:creationId xmlns:a16="http://schemas.microsoft.com/office/drawing/2014/main" id="{397AFF4A-0996-4092-93B6-2E5237A42267}"/>
              </a:ext>
            </a:extLst>
          </p:cNvPr>
          <p:cNvSpPr txBox="1"/>
          <p:nvPr/>
        </p:nvSpPr>
        <p:spPr>
          <a:xfrm>
            <a:off x="11098139" y="4123748"/>
            <a:ext cx="8119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/>
              <a:t>Amiga Tamara</a:t>
            </a:r>
          </a:p>
        </p:txBody>
      </p:sp>
      <p:cxnSp>
        <p:nvCxnSpPr>
          <p:cNvPr id="111" name="Conexão reta 110">
            <a:extLst>
              <a:ext uri="{FF2B5EF4-FFF2-40B4-BE49-F238E27FC236}">
                <a16:creationId xmlns:a16="http://schemas.microsoft.com/office/drawing/2014/main" id="{E7546EE5-EE28-411D-9610-05F9A7DE7756}"/>
              </a:ext>
            </a:extLst>
          </p:cNvPr>
          <p:cNvCxnSpPr>
            <a:cxnSpLocks/>
            <a:stCxn id="92" idx="3"/>
          </p:cNvCxnSpPr>
          <p:nvPr/>
        </p:nvCxnSpPr>
        <p:spPr>
          <a:xfrm flipV="1">
            <a:off x="10340898" y="4325965"/>
            <a:ext cx="887435" cy="246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exão reta 112">
            <a:extLst>
              <a:ext uri="{FF2B5EF4-FFF2-40B4-BE49-F238E27FC236}">
                <a16:creationId xmlns:a16="http://schemas.microsoft.com/office/drawing/2014/main" id="{6CDCC9FC-18CF-443A-8C38-21FBCF725E5E}"/>
              </a:ext>
            </a:extLst>
          </p:cNvPr>
          <p:cNvCxnSpPr>
            <a:cxnSpLocks/>
          </p:cNvCxnSpPr>
          <p:nvPr/>
        </p:nvCxnSpPr>
        <p:spPr>
          <a:xfrm flipV="1">
            <a:off x="10348217" y="4387873"/>
            <a:ext cx="921626" cy="233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exão reta 114">
            <a:extLst>
              <a:ext uri="{FF2B5EF4-FFF2-40B4-BE49-F238E27FC236}">
                <a16:creationId xmlns:a16="http://schemas.microsoft.com/office/drawing/2014/main" id="{FFDD7195-8B77-475C-BDEE-EA38C7811BCB}"/>
              </a:ext>
            </a:extLst>
          </p:cNvPr>
          <p:cNvCxnSpPr>
            <a:cxnSpLocks/>
            <a:stCxn id="45" idx="2"/>
          </p:cNvCxnSpPr>
          <p:nvPr/>
        </p:nvCxnSpPr>
        <p:spPr>
          <a:xfrm flipH="1">
            <a:off x="9534926" y="4308547"/>
            <a:ext cx="31964" cy="2367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exão reta 116">
            <a:extLst>
              <a:ext uri="{FF2B5EF4-FFF2-40B4-BE49-F238E27FC236}">
                <a16:creationId xmlns:a16="http://schemas.microsoft.com/office/drawing/2014/main" id="{C67BFEE4-67A9-4CFF-863D-7A8CF61FE6E4}"/>
              </a:ext>
            </a:extLst>
          </p:cNvPr>
          <p:cNvCxnSpPr>
            <a:cxnSpLocks/>
          </p:cNvCxnSpPr>
          <p:nvPr/>
        </p:nvCxnSpPr>
        <p:spPr>
          <a:xfrm flipH="1">
            <a:off x="9836668" y="4400835"/>
            <a:ext cx="172797" cy="1968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exão reta 117">
            <a:extLst>
              <a:ext uri="{FF2B5EF4-FFF2-40B4-BE49-F238E27FC236}">
                <a16:creationId xmlns:a16="http://schemas.microsoft.com/office/drawing/2014/main" id="{7F2D99F9-F741-44DD-A393-B9210A19F37B}"/>
              </a:ext>
            </a:extLst>
          </p:cNvPr>
          <p:cNvCxnSpPr/>
          <p:nvPr/>
        </p:nvCxnSpPr>
        <p:spPr>
          <a:xfrm flipH="1">
            <a:off x="9870200" y="4417757"/>
            <a:ext cx="172797" cy="1968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Forma livre: Forma 127">
            <a:extLst>
              <a:ext uri="{FF2B5EF4-FFF2-40B4-BE49-F238E27FC236}">
                <a16:creationId xmlns:a16="http://schemas.microsoft.com/office/drawing/2014/main" id="{B327B698-8B38-4485-BB80-594B4C79377D}"/>
              </a:ext>
            </a:extLst>
          </p:cNvPr>
          <p:cNvSpPr/>
          <p:nvPr/>
        </p:nvSpPr>
        <p:spPr>
          <a:xfrm>
            <a:off x="8411515" y="4271554"/>
            <a:ext cx="1542176" cy="274420"/>
          </a:xfrm>
          <a:custGeom>
            <a:avLst/>
            <a:gdLst>
              <a:gd name="connsiteX0" fmla="*/ 0 w 1542176"/>
              <a:gd name="connsiteY0" fmla="*/ 156755 h 274420"/>
              <a:gd name="connsiteX1" fmla="*/ 65314 w 1542176"/>
              <a:gd name="connsiteY1" fmla="*/ 209006 h 274420"/>
              <a:gd name="connsiteX2" fmla="*/ 104503 w 1542176"/>
              <a:gd name="connsiteY2" fmla="*/ 169817 h 274420"/>
              <a:gd name="connsiteX3" fmla="*/ 143692 w 1542176"/>
              <a:gd name="connsiteY3" fmla="*/ 182880 h 274420"/>
              <a:gd name="connsiteX4" fmla="*/ 182880 w 1542176"/>
              <a:gd name="connsiteY4" fmla="*/ 222069 h 274420"/>
              <a:gd name="connsiteX5" fmla="*/ 261257 w 1542176"/>
              <a:gd name="connsiteY5" fmla="*/ 156755 h 274420"/>
              <a:gd name="connsiteX6" fmla="*/ 300446 w 1542176"/>
              <a:gd name="connsiteY6" fmla="*/ 182880 h 274420"/>
              <a:gd name="connsiteX7" fmla="*/ 339634 w 1542176"/>
              <a:gd name="connsiteY7" fmla="*/ 222069 h 274420"/>
              <a:gd name="connsiteX8" fmla="*/ 378823 w 1542176"/>
              <a:gd name="connsiteY8" fmla="*/ 195943 h 274420"/>
              <a:gd name="connsiteX9" fmla="*/ 470263 w 1542176"/>
              <a:gd name="connsiteY9" fmla="*/ 222069 h 274420"/>
              <a:gd name="connsiteX10" fmla="*/ 522514 w 1542176"/>
              <a:gd name="connsiteY10" fmla="*/ 274320 h 274420"/>
              <a:gd name="connsiteX11" fmla="*/ 600892 w 1542176"/>
              <a:gd name="connsiteY11" fmla="*/ 209006 h 274420"/>
              <a:gd name="connsiteX12" fmla="*/ 627017 w 1542176"/>
              <a:gd name="connsiteY12" fmla="*/ 156755 h 274420"/>
              <a:gd name="connsiteX13" fmla="*/ 705394 w 1542176"/>
              <a:gd name="connsiteY13" fmla="*/ 222069 h 274420"/>
              <a:gd name="connsiteX14" fmla="*/ 757646 w 1542176"/>
              <a:gd name="connsiteY14" fmla="*/ 182880 h 274420"/>
              <a:gd name="connsiteX15" fmla="*/ 796834 w 1542176"/>
              <a:gd name="connsiteY15" fmla="*/ 156755 h 274420"/>
              <a:gd name="connsiteX16" fmla="*/ 836023 w 1542176"/>
              <a:gd name="connsiteY16" fmla="*/ 169817 h 274420"/>
              <a:gd name="connsiteX17" fmla="*/ 875212 w 1542176"/>
              <a:gd name="connsiteY17" fmla="*/ 209006 h 274420"/>
              <a:gd name="connsiteX18" fmla="*/ 927463 w 1542176"/>
              <a:gd name="connsiteY18" fmla="*/ 169817 h 274420"/>
              <a:gd name="connsiteX19" fmla="*/ 966652 w 1542176"/>
              <a:gd name="connsiteY19" fmla="*/ 156755 h 274420"/>
              <a:gd name="connsiteX20" fmla="*/ 1018903 w 1542176"/>
              <a:gd name="connsiteY20" fmla="*/ 195943 h 274420"/>
              <a:gd name="connsiteX21" fmla="*/ 1031966 w 1542176"/>
              <a:gd name="connsiteY21" fmla="*/ 156755 h 274420"/>
              <a:gd name="connsiteX22" fmla="*/ 1058092 w 1542176"/>
              <a:gd name="connsiteY22" fmla="*/ 117566 h 274420"/>
              <a:gd name="connsiteX23" fmla="*/ 1123406 w 1542176"/>
              <a:gd name="connsiteY23" fmla="*/ 195943 h 274420"/>
              <a:gd name="connsiteX24" fmla="*/ 1175657 w 1542176"/>
              <a:gd name="connsiteY24" fmla="*/ 169817 h 274420"/>
              <a:gd name="connsiteX25" fmla="*/ 1227909 w 1542176"/>
              <a:gd name="connsiteY25" fmla="*/ 143692 h 274420"/>
              <a:gd name="connsiteX26" fmla="*/ 1267097 w 1542176"/>
              <a:gd name="connsiteY26" fmla="*/ 130629 h 274420"/>
              <a:gd name="connsiteX27" fmla="*/ 1306286 w 1542176"/>
              <a:gd name="connsiteY27" fmla="*/ 156755 h 274420"/>
              <a:gd name="connsiteX28" fmla="*/ 1423852 w 1542176"/>
              <a:gd name="connsiteY28" fmla="*/ 156755 h 274420"/>
              <a:gd name="connsiteX29" fmla="*/ 1436914 w 1542176"/>
              <a:gd name="connsiteY29" fmla="*/ 209006 h 274420"/>
              <a:gd name="connsiteX30" fmla="*/ 1541417 w 1542176"/>
              <a:gd name="connsiteY30" fmla="*/ 26126 h 274420"/>
              <a:gd name="connsiteX31" fmla="*/ 1541417 w 1542176"/>
              <a:gd name="connsiteY31" fmla="*/ 0 h 274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542176" h="274420">
                <a:moveTo>
                  <a:pt x="0" y="156755"/>
                </a:moveTo>
                <a:cubicBezTo>
                  <a:pt x="21771" y="174172"/>
                  <a:pt x="37648" y="205548"/>
                  <a:pt x="65314" y="209006"/>
                </a:cubicBezTo>
                <a:cubicBezTo>
                  <a:pt x="83645" y="211297"/>
                  <a:pt x="86977" y="175659"/>
                  <a:pt x="104503" y="169817"/>
                </a:cubicBezTo>
                <a:lnTo>
                  <a:pt x="143692" y="182880"/>
                </a:lnTo>
                <a:cubicBezTo>
                  <a:pt x="156755" y="195943"/>
                  <a:pt x="165354" y="216227"/>
                  <a:pt x="182880" y="222069"/>
                </a:cubicBezTo>
                <a:cubicBezTo>
                  <a:pt x="218786" y="234038"/>
                  <a:pt x="251654" y="169559"/>
                  <a:pt x="261257" y="156755"/>
                </a:cubicBezTo>
                <a:cubicBezTo>
                  <a:pt x="274320" y="165463"/>
                  <a:pt x="288385" y="172829"/>
                  <a:pt x="300446" y="182880"/>
                </a:cubicBezTo>
                <a:cubicBezTo>
                  <a:pt x="314638" y="194707"/>
                  <a:pt x="321412" y="219032"/>
                  <a:pt x="339634" y="222069"/>
                </a:cubicBezTo>
                <a:cubicBezTo>
                  <a:pt x="355120" y="224650"/>
                  <a:pt x="365760" y="204652"/>
                  <a:pt x="378823" y="195943"/>
                </a:cubicBezTo>
                <a:cubicBezTo>
                  <a:pt x="409303" y="204652"/>
                  <a:pt x="442434" y="206890"/>
                  <a:pt x="470263" y="222069"/>
                </a:cubicBezTo>
                <a:cubicBezTo>
                  <a:pt x="491887" y="233864"/>
                  <a:pt x="498005" y="276771"/>
                  <a:pt x="522514" y="274320"/>
                </a:cubicBezTo>
                <a:cubicBezTo>
                  <a:pt x="556353" y="270936"/>
                  <a:pt x="574766" y="230777"/>
                  <a:pt x="600892" y="209006"/>
                </a:cubicBezTo>
                <a:cubicBezTo>
                  <a:pt x="609600" y="191589"/>
                  <a:pt x="608937" y="163987"/>
                  <a:pt x="627017" y="156755"/>
                </a:cubicBezTo>
                <a:cubicBezTo>
                  <a:pt x="640009" y="151558"/>
                  <a:pt x="704018" y="220693"/>
                  <a:pt x="705394" y="222069"/>
                </a:cubicBezTo>
                <a:cubicBezTo>
                  <a:pt x="722811" y="209006"/>
                  <a:pt x="739930" y="195534"/>
                  <a:pt x="757646" y="182880"/>
                </a:cubicBezTo>
                <a:cubicBezTo>
                  <a:pt x="770421" y="173755"/>
                  <a:pt x="781348" y="159336"/>
                  <a:pt x="796834" y="156755"/>
                </a:cubicBezTo>
                <a:cubicBezTo>
                  <a:pt x="810416" y="154491"/>
                  <a:pt x="822960" y="165463"/>
                  <a:pt x="836023" y="169817"/>
                </a:cubicBezTo>
                <a:cubicBezTo>
                  <a:pt x="849086" y="182880"/>
                  <a:pt x="856738" y="209006"/>
                  <a:pt x="875212" y="209006"/>
                </a:cubicBezTo>
                <a:cubicBezTo>
                  <a:pt x="896983" y="209006"/>
                  <a:pt x="908560" y="180619"/>
                  <a:pt x="927463" y="169817"/>
                </a:cubicBezTo>
                <a:cubicBezTo>
                  <a:pt x="939418" y="162985"/>
                  <a:pt x="953589" y="161109"/>
                  <a:pt x="966652" y="156755"/>
                </a:cubicBezTo>
                <a:cubicBezTo>
                  <a:pt x="984069" y="169818"/>
                  <a:pt x="997132" y="195943"/>
                  <a:pt x="1018903" y="195943"/>
                </a:cubicBezTo>
                <a:cubicBezTo>
                  <a:pt x="1032672" y="195943"/>
                  <a:pt x="1025808" y="169071"/>
                  <a:pt x="1031966" y="156755"/>
                </a:cubicBezTo>
                <a:cubicBezTo>
                  <a:pt x="1038987" y="142713"/>
                  <a:pt x="1049383" y="130629"/>
                  <a:pt x="1058092" y="117566"/>
                </a:cubicBezTo>
                <a:cubicBezTo>
                  <a:pt x="1070481" y="148540"/>
                  <a:pt x="1073041" y="203138"/>
                  <a:pt x="1123406" y="195943"/>
                </a:cubicBezTo>
                <a:cubicBezTo>
                  <a:pt x="1142683" y="193189"/>
                  <a:pt x="1158240" y="178526"/>
                  <a:pt x="1175657" y="169817"/>
                </a:cubicBezTo>
                <a:cubicBezTo>
                  <a:pt x="1254034" y="195943"/>
                  <a:pt x="1184366" y="187235"/>
                  <a:pt x="1227909" y="143692"/>
                </a:cubicBezTo>
                <a:cubicBezTo>
                  <a:pt x="1237645" y="133956"/>
                  <a:pt x="1254034" y="134983"/>
                  <a:pt x="1267097" y="130629"/>
                </a:cubicBezTo>
                <a:cubicBezTo>
                  <a:pt x="1280160" y="139338"/>
                  <a:pt x="1290586" y="156755"/>
                  <a:pt x="1306286" y="156755"/>
                </a:cubicBezTo>
                <a:cubicBezTo>
                  <a:pt x="1446193" y="156755"/>
                  <a:pt x="1335162" y="97628"/>
                  <a:pt x="1423852" y="156755"/>
                </a:cubicBezTo>
                <a:cubicBezTo>
                  <a:pt x="1428206" y="174172"/>
                  <a:pt x="1423403" y="220828"/>
                  <a:pt x="1436914" y="209006"/>
                </a:cubicBezTo>
                <a:cubicBezTo>
                  <a:pt x="1457058" y="191380"/>
                  <a:pt x="1529486" y="85781"/>
                  <a:pt x="1541417" y="26126"/>
                </a:cubicBezTo>
                <a:cubicBezTo>
                  <a:pt x="1543125" y="17586"/>
                  <a:pt x="1541417" y="8709"/>
                  <a:pt x="1541417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0" name="Forma livre: Forma 129">
            <a:extLst>
              <a:ext uri="{FF2B5EF4-FFF2-40B4-BE49-F238E27FC236}">
                <a16:creationId xmlns:a16="http://schemas.microsoft.com/office/drawing/2014/main" id="{81413972-1D80-4B43-9B7D-B74084239C2A}"/>
              </a:ext>
            </a:extLst>
          </p:cNvPr>
          <p:cNvSpPr/>
          <p:nvPr/>
        </p:nvSpPr>
        <p:spPr>
          <a:xfrm>
            <a:off x="9743927" y="3982952"/>
            <a:ext cx="366828" cy="275539"/>
          </a:xfrm>
          <a:custGeom>
            <a:avLst/>
            <a:gdLst>
              <a:gd name="connsiteX0" fmla="*/ 0 w 366828"/>
              <a:gd name="connsiteY0" fmla="*/ 66534 h 275539"/>
              <a:gd name="connsiteX1" fmla="*/ 52251 w 366828"/>
              <a:gd name="connsiteY1" fmla="*/ 1219 h 275539"/>
              <a:gd name="connsiteX2" fmla="*/ 91440 w 366828"/>
              <a:gd name="connsiteY2" fmla="*/ 27345 h 275539"/>
              <a:gd name="connsiteX3" fmla="*/ 104502 w 366828"/>
              <a:gd name="connsiteY3" fmla="*/ 92659 h 275539"/>
              <a:gd name="connsiteX4" fmla="*/ 156754 w 366828"/>
              <a:gd name="connsiteY4" fmla="*/ 79597 h 275539"/>
              <a:gd name="connsiteX5" fmla="*/ 195942 w 366828"/>
              <a:gd name="connsiteY5" fmla="*/ 157974 h 275539"/>
              <a:gd name="connsiteX6" fmla="*/ 222068 w 366828"/>
              <a:gd name="connsiteY6" fmla="*/ 118785 h 275539"/>
              <a:gd name="connsiteX7" fmla="*/ 248194 w 366828"/>
              <a:gd name="connsiteY7" fmla="*/ 171037 h 275539"/>
              <a:gd name="connsiteX8" fmla="*/ 287382 w 366828"/>
              <a:gd name="connsiteY8" fmla="*/ 223288 h 275539"/>
              <a:gd name="connsiteX9" fmla="*/ 352697 w 366828"/>
              <a:gd name="connsiteY9" fmla="*/ 157974 h 275539"/>
              <a:gd name="connsiteX10" fmla="*/ 365760 w 366828"/>
              <a:gd name="connsiteY10" fmla="*/ 210225 h 275539"/>
              <a:gd name="connsiteX11" fmla="*/ 365760 w 366828"/>
              <a:gd name="connsiteY11" fmla="*/ 275539 h 275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6828" h="275539">
                <a:moveTo>
                  <a:pt x="0" y="66534"/>
                </a:moveTo>
                <a:cubicBezTo>
                  <a:pt x="17417" y="44762"/>
                  <a:pt x="26624" y="12202"/>
                  <a:pt x="52251" y="1219"/>
                </a:cubicBezTo>
                <a:cubicBezTo>
                  <a:pt x="66681" y="-4966"/>
                  <a:pt x="83651" y="13714"/>
                  <a:pt x="91440" y="27345"/>
                </a:cubicBezTo>
                <a:cubicBezTo>
                  <a:pt x="102455" y="46622"/>
                  <a:pt x="100148" y="70888"/>
                  <a:pt x="104502" y="92659"/>
                </a:cubicBezTo>
                <a:cubicBezTo>
                  <a:pt x="121919" y="88305"/>
                  <a:pt x="139722" y="73920"/>
                  <a:pt x="156754" y="79597"/>
                </a:cubicBezTo>
                <a:cubicBezTo>
                  <a:pt x="175748" y="85928"/>
                  <a:pt x="190870" y="142757"/>
                  <a:pt x="195942" y="157974"/>
                </a:cubicBezTo>
                <a:cubicBezTo>
                  <a:pt x="204651" y="144911"/>
                  <a:pt x="206837" y="114977"/>
                  <a:pt x="222068" y="118785"/>
                </a:cubicBezTo>
                <a:cubicBezTo>
                  <a:pt x="240960" y="123508"/>
                  <a:pt x="237873" y="154524"/>
                  <a:pt x="248194" y="171037"/>
                </a:cubicBezTo>
                <a:cubicBezTo>
                  <a:pt x="259733" y="189499"/>
                  <a:pt x="274319" y="205871"/>
                  <a:pt x="287382" y="223288"/>
                </a:cubicBezTo>
                <a:cubicBezTo>
                  <a:pt x="309154" y="201517"/>
                  <a:pt x="322326" y="163036"/>
                  <a:pt x="352697" y="157974"/>
                </a:cubicBezTo>
                <a:cubicBezTo>
                  <a:pt x="370406" y="155023"/>
                  <a:pt x="363777" y="192382"/>
                  <a:pt x="365760" y="210225"/>
                </a:cubicBezTo>
                <a:cubicBezTo>
                  <a:pt x="368164" y="231863"/>
                  <a:pt x="365760" y="253768"/>
                  <a:pt x="365760" y="27553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2" name="Forma livre: Forma 131">
            <a:extLst>
              <a:ext uri="{FF2B5EF4-FFF2-40B4-BE49-F238E27FC236}">
                <a16:creationId xmlns:a16="http://schemas.microsoft.com/office/drawing/2014/main" id="{5D304D51-0023-4B0B-8057-5F664731310E}"/>
              </a:ext>
            </a:extLst>
          </p:cNvPr>
          <p:cNvSpPr/>
          <p:nvPr/>
        </p:nvSpPr>
        <p:spPr>
          <a:xfrm>
            <a:off x="8672772" y="3370217"/>
            <a:ext cx="1493246" cy="901337"/>
          </a:xfrm>
          <a:custGeom>
            <a:avLst/>
            <a:gdLst>
              <a:gd name="connsiteX0" fmla="*/ 0 w 1493246"/>
              <a:gd name="connsiteY0" fmla="*/ 0 h 901337"/>
              <a:gd name="connsiteX1" fmla="*/ 65315 w 1493246"/>
              <a:gd name="connsiteY1" fmla="*/ 26126 h 901337"/>
              <a:gd name="connsiteX2" fmla="*/ 130629 w 1493246"/>
              <a:gd name="connsiteY2" fmla="*/ 78377 h 901337"/>
              <a:gd name="connsiteX3" fmla="*/ 169817 w 1493246"/>
              <a:gd name="connsiteY3" fmla="*/ 52252 h 901337"/>
              <a:gd name="connsiteX4" fmla="*/ 235132 w 1493246"/>
              <a:gd name="connsiteY4" fmla="*/ 130629 h 901337"/>
              <a:gd name="connsiteX5" fmla="*/ 274320 w 1493246"/>
              <a:gd name="connsiteY5" fmla="*/ 65314 h 901337"/>
              <a:gd name="connsiteX6" fmla="*/ 287383 w 1493246"/>
              <a:gd name="connsiteY6" fmla="*/ 130629 h 901337"/>
              <a:gd name="connsiteX7" fmla="*/ 300446 w 1493246"/>
              <a:gd name="connsiteY7" fmla="*/ 222069 h 901337"/>
              <a:gd name="connsiteX8" fmla="*/ 352697 w 1493246"/>
              <a:gd name="connsiteY8" fmla="*/ 182880 h 901337"/>
              <a:gd name="connsiteX9" fmla="*/ 391886 w 1493246"/>
              <a:gd name="connsiteY9" fmla="*/ 156754 h 901337"/>
              <a:gd name="connsiteX10" fmla="*/ 404949 w 1493246"/>
              <a:gd name="connsiteY10" fmla="*/ 222069 h 901337"/>
              <a:gd name="connsiteX11" fmla="*/ 444137 w 1493246"/>
              <a:gd name="connsiteY11" fmla="*/ 143692 h 901337"/>
              <a:gd name="connsiteX12" fmla="*/ 483326 w 1493246"/>
              <a:gd name="connsiteY12" fmla="*/ 117566 h 901337"/>
              <a:gd name="connsiteX13" fmla="*/ 496389 w 1493246"/>
              <a:gd name="connsiteY13" fmla="*/ 182880 h 901337"/>
              <a:gd name="connsiteX14" fmla="*/ 509452 w 1493246"/>
              <a:gd name="connsiteY14" fmla="*/ 287383 h 901337"/>
              <a:gd name="connsiteX15" fmla="*/ 522515 w 1493246"/>
              <a:gd name="connsiteY15" fmla="*/ 222069 h 901337"/>
              <a:gd name="connsiteX16" fmla="*/ 548640 w 1493246"/>
              <a:gd name="connsiteY16" fmla="*/ 182880 h 901337"/>
              <a:gd name="connsiteX17" fmla="*/ 613955 w 1493246"/>
              <a:gd name="connsiteY17" fmla="*/ 339634 h 901337"/>
              <a:gd name="connsiteX18" fmla="*/ 640080 w 1493246"/>
              <a:gd name="connsiteY18" fmla="*/ 418012 h 901337"/>
              <a:gd name="connsiteX19" fmla="*/ 679269 w 1493246"/>
              <a:gd name="connsiteY19" fmla="*/ 378823 h 901337"/>
              <a:gd name="connsiteX20" fmla="*/ 809897 w 1493246"/>
              <a:gd name="connsiteY20" fmla="*/ 287383 h 901337"/>
              <a:gd name="connsiteX21" fmla="*/ 849086 w 1493246"/>
              <a:gd name="connsiteY21" fmla="*/ 457200 h 901337"/>
              <a:gd name="connsiteX22" fmla="*/ 940526 w 1493246"/>
              <a:gd name="connsiteY22" fmla="*/ 483326 h 901337"/>
              <a:gd name="connsiteX23" fmla="*/ 1005840 w 1493246"/>
              <a:gd name="connsiteY23" fmla="*/ 444137 h 901337"/>
              <a:gd name="connsiteX24" fmla="*/ 1045029 w 1493246"/>
              <a:gd name="connsiteY24" fmla="*/ 470263 h 901337"/>
              <a:gd name="connsiteX25" fmla="*/ 1071155 w 1493246"/>
              <a:gd name="connsiteY25" fmla="*/ 522514 h 901337"/>
              <a:gd name="connsiteX26" fmla="*/ 1162595 w 1493246"/>
              <a:gd name="connsiteY26" fmla="*/ 509452 h 901337"/>
              <a:gd name="connsiteX27" fmla="*/ 1201783 w 1493246"/>
              <a:gd name="connsiteY27" fmla="*/ 548640 h 901337"/>
              <a:gd name="connsiteX28" fmla="*/ 1267097 w 1493246"/>
              <a:gd name="connsiteY28" fmla="*/ 574766 h 901337"/>
              <a:gd name="connsiteX29" fmla="*/ 1345475 w 1493246"/>
              <a:gd name="connsiteY29" fmla="*/ 666206 h 901337"/>
              <a:gd name="connsiteX30" fmla="*/ 1371600 w 1493246"/>
              <a:gd name="connsiteY30" fmla="*/ 757646 h 901337"/>
              <a:gd name="connsiteX31" fmla="*/ 1384663 w 1493246"/>
              <a:gd name="connsiteY31" fmla="*/ 718457 h 901337"/>
              <a:gd name="connsiteX32" fmla="*/ 1463040 w 1493246"/>
              <a:gd name="connsiteY32" fmla="*/ 757646 h 901337"/>
              <a:gd name="connsiteX33" fmla="*/ 1489166 w 1493246"/>
              <a:gd name="connsiteY33" fmla="*/ 901337 h 90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493246" h="901337">
                <a:moveTo>
                  <a:pt x="0" y="0"/>
                </a:moveTo>
                <a:cubicBezTo>
                  <a:pt x="21772" y="8709"/>
                  <a:pt x="42010" y="23536"/>
                  <a:pt x="65315" y="26126"/>
                </a:cubicBezTo>
                <a:cubicBezTo>
                  <a:pt x="144556" y="34931"/>
                  <a:pt x="107304" y="-38245"/>
                  <a:pt x="130629" y="78377"/>
                </a:cubicBezTo>
                <a:cubicBezTo>
                  <a:pt x="143692" y="69669"/>
                  <a:pt x="154275" y="50032"/>
                  <a:pt x="169817" y="52252"/>
                </a:cubicBezTo>
                <a:cubicBezTo>
                  <a:pt x="219641" y="59370"/>
                  <a:pt x="223687" y="96294"/>
                  <a:pt x="235132" y="130629"/>
                </a:cubicBezTo>
                <a:cubicBezTo>
                  <a:pt x="248195" y="108857"/>
                  <a:pt x="248930" y="65314"/>
                  <a:pt x="274320" y="65314"/>
                </a:cubicBezTo>
                <a:cubicBezTo>
                  <a:pt x="296523" y="65314"/>
                  <a:pt x="283733" y="108728"/>
                  <a:pt x="287383" y="130629"/>
                </a:cubicBezTo>
                <a:cubicBezTo>
                  <a:pt x="292445" y="161000"/>
                  <a:pt x="296092" y="191589"/>
                  <a:pt x="300446" y="222069"/>
                </a:cubicBezTo>
                <a:cubicBezTo>
                  <a:pt x="317863" y="209006"/>
                  <a:pt x="334981" y="195534"/>
                  <a:pt x="352697" y="182880"/>
                </a:cubicBezTo>
                <a:cubicBezTo>
                  <a:pt x="365472" y="173755"/>
                  <a:pt x="379326" y="147334"/>
                  <a:pt x="391886" y="156754"/>
                </a:cubicBezTo>
                <a:cubicBezTo>
                  <a:pt x="409648" y="170076"/>
                  <a:pt x="400595" y="200297"/>
                  <a:pt x="404949" y="222069"/>
                </a:cubicBezTo>
                <a:cubicBezTo>
                  <a:pt x="418012" y="195943"/>
                  <a:pt x="426611" y="167059"/>
                  <a:pt x="444137" y="143692"/>
                </a:cubicBezTo>
                <a:cubicBezTo>
                  <a:pt x="453557" y="131132"/>
                  <a:pt x="470766" y="108146"/>
                  <a:pt x="483326" y="117566"/>
                </a:cubicBezTo>
                <a:cubicBezTo>
                  <a:pt x="501088" y="130887"/>
                  <a:pt x="493013" y="160936"/>
                  <a:pt x="496389" y="182880"/>
                </a:cubicBezTo>
                <a:cubicBezTo>
                  <a:pt x="501727" y="217577"/>
                  <a:pt x="505098" y="252549"/>
                  <a:pt x="509452" y="287383"/>
                </a:cubicBezTo>
                <a:cubicBezTo>
                  <a:pt x="513806" y="265612"/>
                  <a:pt x="514719" y="242858"/>
                  <a:pt x="522515" y="222069"/>
                </a:cubicBezTo>
                <a:cubicBezTo>
                  <a:pt x="528027" y="207369"/>
                  <a:pt x="536579" y="172829"/>
                  <a:pt x="548640" y="182880"/>
                </a:cubicBezTo>
                <a:cubicBezTo>
                  <a:pt x="586712" y="214607"/>
                  <a:pt x="601684" y="290550"/>
                  <a:pt x="613955" y="339634"/>
                </a:cubicBezTo>
                <a:cubicBezTo>
                  <a:pt x="708245" y="308206"/>
                  <a:pt x="597193" y="332239"/>
                  <a:pt x="640080" y="418012"/>
                </a:cubicBezTo>
                <a:cubicBezTo>
                  <a:pt x="648342" y="434535"/>
                  <a:pt x="665461" y="391096"/>
                  <a:pt x="679269" y="378823"/>
                </a:cubicBezTo>
                <a:cubicBezTo>
                  <a:pt x="759271" y="307710"/>
                  <a:pt x="734864" y="324900"/>
                  <a:pt x="809897" y="287383"/>
                </a:cubicBezTo>
                <a:cubicBezTo>
                  <a:pt x="845760" y="394969"/>
                  <a:pt x="832128" y="338498"/>
                  <a:pt x="849086" y="457200"/>
                </a:cubicBezTo>
                <a:cubicBezTo>
                  <a:pt x="1009948" y="328511"/>
                  <a:pt x="832447" y="437007"/>
                  <a:pt x="940526" y="483326"/>
                </a:cubicBezTo>
                <a:cubicBezTo>
                  <a:pt x="963863" y="493327"/>
                  <a:pt x="984069" y="457200"/>
                  <a:pt x="1005840" y="444137"/>
                </a:cubicBezTo>
                <a:cubicBezTo>
                  <a:pt x="1018903" y="452846"/>
                  <a:pt x="1034978" y="458202"/>
                  <a:pt x="1045029" y="470263"/>
                </a:cubicBezTo>
                <a:cubicBezTo>
                  <a:pt x="1057495" y="485222"/>
                  <a:pt x="1052681" y="516356"/>
                  <a:pt x="1071155" y="522514"/>
                </a:cubicBezTo>
                <a:cubicBezTo>
                  <a:pt x="1100364" y="532251"/>
                  <a:pt x="1132115" y="513806"/>
                  <a:pt x="1162595" y="509452"/>
                </a:cubicBezTo>
                <a:cubicBezTo>
                  <a:pt x="1175658" y="522515"/>
                  <a:pt x="1184020" y="543565"/>
                  <a:pt x="1201783" y="548640"/>
                </a:cubicBezTo>
                <a:cubicBezTo>
                  <a:pt x="1280341" y="571085"/>
                  <a:pt x="1238427" y="488751"/>
                  <a:pt x="1267097" y="574766"/>
                </a:cubicBezTo>
                <a:cubicBezTo>
                  <a:pt x="1416891" y="531967"/>
                  <a:pt x="1336612" y="524399"/>
                  <a:pt x="1345475" y="666206"/>
                </a:cubicBezTo>
                <a:cubicBezTo>
                  <a:pt x="1347452" y="697844"/>
                  <a:pt x="1362892" y="727166"/>
                  <a:pt x="1371600" y="757646"/>
                </a:cubicBezTo>
                <a:cubicBezTo>
                  <a:pt x="1375954" y="744583"/>
                  <a:pt x="1375848" y="729035"/>
                  <a:pt x="1384663" y="718457"/>
                </a:cubicBezTo>
                <a:cubicBezTo>
                  <a:pt x="1454931" y="634137"/>
                  <a:pt x="1435110" y="694803"/>
                  <a:pt x="1463040" y="757646"/>
                </a:cubicBezTo>
                <a:cubicBezTo>
                  <a:pt x="1508489" y="859906"/>
                  <a:pt x="1489166" y="705498"/>
                  <a:pt x="1489166" y="90133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6547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6677BDBE-C563-4E05-B6A2-D5395D04138A}"/>
              </a:ext>
            </a:extLst>
          </p:cNvPr>
          <p:cNvSpPr txBox="1">
            <a:spLocks/>
          </p:cNvSpPr>
          <p:nvPr/>
        </p:nvSpPr>
        <p:spPr>
          <a:xfrm>
            <a:off x="1981200" y="552450"/>
            <a:ext cx="8229600" cy="5918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800" b="1" dirty="0"/>
              <a:t>A mulher cigana vítima de violência e de abusos: Intervenção de Enfermagem Familiar em parceria com outros profissionais</a:t>
            </a:r>
          </a:p>
          <a:p>
            <a:pPr algn="ctr"/>
            <a:br>
              <a:rPr lang="pt-PT" sz="1800" b="1" dirty="0">
                <a:latin typeface="+mn-lt"/>
              </a:rPr>
            </a:br>
            <a:endParaRPr lang="pt-PT" sz="1800" dirty="0">
              <a:latin typeface="+mn-lt"/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6DD44342-D063-4F8A-A69F-766296B20246}"/>
              </a:ext>
            </a:extLst>
          </p:cNvPr>
          <p:cNvSpPr txBox="1">
            <a:spLocks/>
          </p:cNvSpPr>
          <p:nvPr/>
        </p:nvSpPr>
        <p:spPr>
          <a:xfrm>
            <a:off x="838198" y="1230628"/>
            <a:ext cx="10515601" cy="544832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800" b="1" cap="all">
                <a:solidFill>
                  <a:schemeClr val="bg1"/>
                </a:solidFill>
                <a:latin typeface="+mn-lt"/>
              </a:rPr>
              <a:t>RESULTADOS</a:t>
            </a:r>
            <a:endParaRPr lang="pt-PT"/>
          </a:p>
        </p:txBody>
      </p:sp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3C7E2468-E5C6-4841-ADFC-5AE1EBB50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5</a:t>
            </a:fld>
            <a:endParaRPr lang="pt-PT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0590333A-E2E7-4455-83C5-63C4B6BA9258}"/>
              </a:ext>
            </a:extLst>
          </p:cNvPr>
          <p:cNvSpPr txBox="1"/>
          <p:nvPr/>
        </p:nvSpPr>
        <p:spPr>
          <a:xfrm>
            <a:off x="1911192" y="1992651"/>
            <a:ext cx="2662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/>
              <a:t>DIMENSÃO ESTRUTURAL</a:t>
            </a:r>
          </a:p>
        </p:txBody>
      </p:sp>
      <p:graphicFrame>
        <p:nvGraphicFramePr>
          <p:cNvPr id="7" name="Tabela 3">
            <a:extLst>
              <a:ext uri="{FF2B5EF4-FFF2-40B4-BE49-F238E27FC236}">
                <a16:creationId xmlns:a16="http://schemas.microsoft.com/office/drawing/2014/main" id="{622AF12B-A0CD-491D-A6CB-620F8C7A80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223996"/>
              </p:ext>
            </p:extLst>
          </p:nvPr>
        </p:nvGraphicFramePr>
        <p:xfrm>
          <a:off x="566999" y="2399867"/>
          <a:ext cx="5350902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9764">
                  <a:extLst>
                    <a:ext uri="{9D8B030D-6E8A-4147-A177-3AD203B41FA5}">
                      <a16:colId xmlns:a16="http://schemas.microsoft.com/office/drawing/2014/main" val="838472441"/>
                    </a:ext>
                  </a:extLst>
                </a:gridCol>
                <a:gridCol w="3831138">
                  <a:extLst>
                    <a:ext uri="{9D8B030D-6E8A-4147-A177-3AD203B41FA5}">
                      <a16:colId xmlns:a16="http://schemas.microsoft.com/office/drawing/2014/main" val="27672723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FOCO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RENDIMENTO FAMILIAR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6726810"/>
                  </a:ext>
                </a:extLst>
              </a:tr>
              <a:tr h="273679"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JUÍZO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dirty="0"/>
                        <a:t>Não suficiente/</a:t>
                      </a:r>
                      <a:r>
                        <a:rPr lang="pt-PT" b="1" dirty="0"/>
                        <a:t>Insuficiente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003472"/>
                  </a:ext>
                </a:extLst>
              </a:tr>
              <a:tr h="478939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pt-PT" dirty="0"/>
                        <a:t>CRITÉRIOS DE DIAGNÓSTICO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dirty="0"/>
                        <a:t>Rendimento Familiar Insuficiente por Escala de Grafar se situar no grau 5. Conhecimento e capacidade de gestão do rendimento de acordo com despesas familiares Não demonstrado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6821486"/>
                  </a:ext>
                </a:extLst>
              </a:tr>
              <a:tr h="533575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pt-PT" dirty="0"/>
                        <a:t>Intervenções realizadas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dirty="0"/>
                        <a:t>Promover a gestão do rendimento familiar</a:t>
                      </a:r>
                    </a:p>
                    <a:p>
                      <a:pPr algn="just"/>
                      <a:r>
                        <a:rPr lang="pt-PT" dirty="0"/>
                        <a:t>Requerer serviços sociais</a:t>
                      </a:r>
                    </a:p>
                    <a:p>
                      <a:pPr algn="just"/>
                      <a:r>
                        <a:rPr lang="pt-PT" dirty="0"/>
                        <a:t>Orientar a família para serviços sociais (técnica de serviço social)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8873820"/>
                  </a:ext>
                </a:extLst>
              </a:tr>
            </a:tbl>
          </a:graphicData>
        </a:graphic>
      </p:graphicFrame>
      <p:graphicFrame>
        <p:nvGraphicFramePr>
          <p:cNvPr id="11" name="Tabela 3">
            <a:extLst>
              <a:ext uri="{FF2B5EF4-FFF2-40B4-BE49-F238E27FC236}">
                <a16:creationId xmlns:a16="http://schemas.microsoft.com/office/drawing/2014/main" id="{600307AD-8E92-46EE-B268-2C13743F22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652733"/>
              </p:ext>
            </p:extLst>
          </p:nvPr>
        </p:nvGraphicFramePr>
        <p:xfrm>
          <a:off x="6274101" y="2948507"/>
          <a:ext cx="5350902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9721">
                  <a:extLst>
                    <a:ext uri="{9D8B030D-6E8A-4147-A177-3AD203B41FA5}">
                      <a16:colId xmlns:a16="http://schemas.microsoft.com/office/drawing/2014/main" val="838472441"/>
                    </a:ext>
                  </a:extLst>
                </a:gridCol>
                <a:gridCol w="3831181">
                  <a:extLst>
                    <a:ext uri="{9D8B030D-6E8A-4147-A177-3AD203B41FA5}">
                      <a16:colId xmlns:a16="http://schemas.microsoft.com/office/drawing/2014/main" val="27672723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FOCO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SATISFAÇÃO CONJUGAL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67268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JUÍZO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dirty="0"/>
                        <a:t>Mantida/</a:t>
                      </a:r>
                      <a:r>
                        <a:rPr lang="pt-PT" b="1" dirty="0"/>
                        <a:t>Não Mantida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003472"/>
                  </a:ext>
                </a:extLst>
              </a:tr>
              <a:tr h="122395">
                <a:tc>
                  <a:txBody>
                    <a:bodyPr/>
                    <a:lstStyle/>
                    <a:p>
                      <a:pPr algn="just"/>
                      <a:r>
                        <a:rPr lang="pt-PT" dirty="0"/>
                        <a:t>CRITÉRIOS DE DIAGNÓSTICO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dirty="0"/>
                        <a:t>Comunicação não Eficaz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6821486"/>
                  </a:ext>
                </a:extLst>
              </a:tr>
              <a:tr h="32853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pt-PT" dirty="0"/>
                        <a:t>Intervenções realizadas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dirty="0"/>
                        <a:t>Promover a comunicação expressiva das emoções</a:t>
                      </a:r>
                    </a:p>
                    <a:p>
                      <a:pPr algn="just"/>
                      <a:r>
                        <a:rPr lang="pt-PT" dirty="0"/>
                        <a:t>Promover a comunicação do casal</a:t>
                      </a:r>
                    </a:p>
                    <a:p>
                      <a:pPr algn="just"/>
                      <a:r>
                        <a:rPr lang="pt-PT" dirty="0"/>
                        <a:t>Motivar para atividades em conjunto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8873820"/>
                  </a:ext>
                </a:extLst>
              </a:tr>
            </a:tbl>
          </a:graphicData>
        </a:graphic>
      </p:graphicFrame>
      <p:sp>
        <p:nvSpPr>
          <p:cNvPr id="12" name="CaixaDeTexto 11">
            <a:extLst>
              <a:ext uri="{FF2B5EF4-FFF2-40B4-BE49-F238E27FC236}">
                <a16:creationId xmlns:a16="http://schemas.microsoft.com/office/drawing/2014/main" id="{0B4ACDE1-BA8B-483F-A665-C62B4A9F6109}"/>
              </a:ext>
            </a:extLst>
          </p:cNvPr>
          <p:cNvSpPr txBox="1"/>
          <p:nvPr/>
        </p:nvSpPr>
        <p:spPr>
          <a:xfrm>
            <a:off x="7345600" y="2585413"/>
            <a:ext cx="3207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/>
              <a:t>DIMENSÃO DESENVOLVIMENTO</a:t>
            </a:r>
          </a:p>
        </p:txBody>
      </p:sp>
    </p:spTree>
    <p:extLst>
      <p:ext uri="{BB962C8B-B14F-4D97-AF65-F5344CB8AC3E}">
        <p14:creationId xmlns:p14="http://schemas.microsoft.com/office/powerpoint/2010/main" val="2124840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6677BDBE-C563-4E05-B6A2-D5395D04138A}"/>
              </a:ext>
            </a:extLst>
          </p:cNvPr>
          <p:cNvSpPr txBox="1">
            <a:spLocks/>
          </p:cNvSpPr>
          <p:nvPr/>
        </p:nvSpPr>
        <p:spPr>
          <a:xfrm>
            <a:off x="1981200" y="552450"/>
            <a:ext cx="8229600" cy="5918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800" b="1" dirty="0"/>
              <a:t>A mulher cigana vítima de violência e de abusos: Intervenção de Enfermagem Familiar em parceria com outros profissionais</a:t>
            </a:r>
          </a:p>
          <a:p>
            <a:pPr algn="ctr"/>
            <a:br>
              <a:rPr lang="pt-PT" sz="1800" b="1" dirty="0">
                <a:latin typeface="+mn-lt"/>
              </a:rPr>
            </a:br>
            <a:endParaRPr lang="pt-PT" sz="1800" dirty="0">
              <a:latin typeface="+mn-lt"/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6DD44342-D063-4F8A-A69F-766296B20246}"/>
              </a:ext>
            </a:extLst>
          </p:cNvPr>
          <p:cNvSpPr txBox="1">
            <a:spLocks/>
          </p:cNvSpPr>
          <p:nvPr/>
        </p:nvSpPr>
        <p:spPr>
          <a:xfrm>
            <a:off x="838198" y="1230628"/>
            <a:ext cx="10515601" cy="544832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800" b="1" cap="all">
                <a:solidFill>
                  <a:schemeClr val="bg1"/>
                </a:solidFill>
                <a:latin typeface="+mn-lt"/>
              </a:rPr>
              <a:t>RESULTADOS</a:t>
            </a:r>
            <a:endParaRPr lang="pt-PT"/>
          </a:p>
        </p:txBody>
      </p:sp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3C7E2468-E5C6-4841-ADFC-5AE1EBB50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6</a:t>
            </a:fld>
            <a:endParaRPr lang="pt-PT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B313A958-766B-4D44-AB3E-774EDD4B70A3}"/>
              </a:ext>
            </a:extLst>
          </p:cNvPr>
          <p:cNvSpPr txBox="1"/>
          <p:nvPr/>
        </p:nvSpPr>
        <p:spPr>
          <a:xfrm>
            <a:off x="7984886" y="2905209"/>
            <a:ext cx="2573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/>
              <a:t>DIMENSÃO FUNCIONAL</a:t>
            </a:r>
          </a:p>
        </p:txBody>
      </p:sp>
      <p:graphicFrame>
        <p:nvGraphicFramePr>
          <p:cNvPr id="12" name="Tabela 3">
            <a:extLst>
              <a:ext uri="{FF2B5EF4-FFF2-40B4-BE49-F238E27FC236}">
                <a16:creationId xmlns:a16="http://schemas.microsoft.com/office/drawing/2014/main" id="{750769AE-D640-4921-9E71-47221BD382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600459"/>
              </p:ext>
            </p:extLst>
          </p:nvPr>
        </p:nvGraphicFramePr>
        <p:xfrm>
          <a:off x="419094" y="2607433"/>
          <a:ext cx="5676904" cy="3649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1071">
                  <a:extLst>
                    <a:ext uri="{9D8B030D-6E8A-4147-A177-3AD203B41FA5}">
                      <a16:colId xmlns:a16="http://schemas.microsoft.com/office/drawing/2014/main" val="838472441"/>
                    </a:ext>
                  </a:extLst>
                </a:gridCol>
                <a:gridCol w="4115833">
                  <a:extLst>
                    <a:ext uri="{9D8B030D-6E8A-4147-A177-3AD203B41FA5}">
                      <a16:colId xmlns:a16="http://schemas.microsoft.com/office/drawing/2014/main" val="2767272360"/>
                    </a:ext>
                  </a:extLst>
                </a:gridCol>
              </a:tblGrid>
              <a:tr h="411527"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FOCO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PAPEL PARENTAL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6726810"/>
                  </a:ext>
                </a:extLst>
              </a:tr>
              <a:tr h="411527"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JUÍZO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t-PT" dirty="0"/>
                        <a:t>Adequado/</a:t>
                      </a:r>
                      <a:r>
                        <a:rPr lang="pt-PT" b="1" dirty="0"/>
                        <a:t>Não adequado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003472"/>
                  </a:ext>
                </a:extLst>
              </a:tr>
              <a:tr h="7757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dirty="0"/>
                        <a:t>CRITÉRIOS DE DIAGNÓSTICO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</a:pPr>
                      <a:r>
                        <a:rPr lang="pt-PT" dirty="0"/>
                        <a:t>Adaptação da família à escola Não eficaz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6821486"/>
                  </a:ext>
                </a:extLst>
              </a:tr>
              <a:tr h="1954751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pt-PT" dirty="0"/>
                        <a:t>Intervenções realizadas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pt-PT" dirty="0"/>
                    </a:p>
                    <a:p>
                      <a:pPr algn="l"/>
                      <a:endParaRPr lang="pt-PT" dirty="0"/>
                    </a:p>
                    <a:p>
                      <a:pPr algn="l"/>
                      <a:r>
                        <a:rPr lang="pt-PT" dirty="0"/>
                        <a:t>Motivar os pais para a participação nas: atividades de estudo da criança; nas reuniões e atividades escolares.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8873820"/>
                  </a:ext>
                </a:extLst>
              </a:tr>
            </a:tbl>
          </a:graphicData>
        </a:graphic>
      </p:graphicFrame>
      <p:sp>
        <p:nvSpPr>
          <p:cNvPr id="13" name="CaixaDeTexto 12">
            <a:extLst>
              <a:ext uri="{FF2B5EF4-FFF2-40B4-BE49-F238E27FC236}">
                <a16:creationId xmlns:a16="http://schemas.microsoft.com/office/drawing/2014/main" id="{DF21CC2E-4409-4ADE-9513-8284298F4F68}"/>
              </a:ext>
            </a:extLst>
          </p:cNvPr>
          <p:cNvSpPr txBox="1"/>
          <p:nvPr/>
        </p:nvSpPr>
        <p:spPr>
          <a:xfrm>
            <a:off x="1555042" y="2238101"/>
            <a:ext cx="3405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/>
              <a:t>DIMENSÃO DESENVOLVIMENTO </a:t>
            </a:r>
          </a:p>
        </p:txBody>
      </p:sp>
      <p:graphicFrame>
        <p:nvGraphicFramePr>
          <p:cNvPr id="14" name="Tabela 3">
            <a:extLst>
              <a:ext uri="{FF2B5EF4-FFF2-40B4-BE49-F238E27FC236}">
                <a16:creationId xmlns:a16="http://schemas.microsoft.com/office/drawing/2014/main" id="{026BC416-A9AF-4656-A736-9E650C6BB1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833393"/>
              </p:ext>
            </p:extLst>
          </p:nvPr>
        </p:nvGraphicFramePr>
        <p:xfrm>
          <a:off x="6770083" y="3274541"/>
          <a:ext cx="5002823" cy="25972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01">
                  <a:extLst>
                    <a:ext uri="{9D8B030D-6E8A-4147-A177-3AD203B41FA5}">
                      <a16:colId xmlns:a16="http://schemas.microsoft.com/office/drawing/2014/main" val="838472441"/>
                    </a:ext>
                  </a:extLst>
                </a:gridCol>
                <a:gridCol w="3288322">
                  <a:extLst>
                    <a:ext uri="{9D8B030D-6E8A-4147-A177-3AD203B41FA5}">
                      <a16:colId xmlns:a16="http://schemas.microsoft.com/office/drawing/2014/main" val="2767272360"/>
                    </a:ext>
                  </a:extLst>
                </a:gridCol>
              </a:tblGrid>
              <a:tr h="320146"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FOCO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PROCESSO FAMILIAR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6726810"/>
                  </a:ext>
                </a:extLst>
              </a:tr>
              <a:tr h="402701"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JUÍZO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dirty="0"/>
                        <a:t>Não disfuncional/</a:t>
                      </a:r>
                      <a:r>
                        <a:rPr lang="pt-PT" b="1" dirty="0"/>
                        <a:t>Disfuncional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003472"/>
                  </a:ext>
                </a:extLst>
              </a:tr>
              <a:tr h="402701"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CRITÉRIOS DE DIAGNÓSTICO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dirty="0"/>
                        <a:t>Comunicação Não eficaz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6821486"/>
                  </a:ext>
                </a:extLst>
              </a:tr>
              <a:tr h="78267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pt-PT" dirty="0"/>
                        <a:t>Intervenções realizadas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dirty="0"/>
                        <a:t>Promover a comunicação expressiva de emoções</a:t>
                      </a:r>
                    </a:p>
                    <a:p>
                      <a:pPr algn="just"/>
                      <a:r>
                        <a:rPr lang="pt-PT" dirty="0"/>
                        <a:t>Otimizar a comunicação da família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8873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1222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6D640A-5578-4C81-8C71-97F1998C4D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PT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1800"/>
              </a:spcBef>
            </a:pP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intervenção do enfermeiro da família contribuiu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em parceria com outros profissionais e recursos da comunidade, para que a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mulher cigana, atualmente, não seja vítima de violência doméstica e de abusos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Bef>
                <a:spcPts val="1800"/>
              </a:spcBef>
            </a:pP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Presentemente a mulher cigana tem uma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atividade profissional e os seus filhos estão mais integrados na comunidade escolar. </a:t>
            </a:r>
          </a:p>
          <a:p>
            <a:pPr algn="just">
              <a:spcBef>
                <a:spcPts val="1800"/>
              </a:spcBef>
            </a:pP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mobilização do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Modelo Dinâmico de </a:t>
            </a:r>
            <a:r>
              <a:rPr lang="pt-PT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Avaliação e Intervenção Familiar 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permitiu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identificação das necessidades, recursos e competências da família e da comunidade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 a f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ormulação de intervenções conducentes a um melhor bem-estar familiar e individual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isento de violência e de abusos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algn="just">
              <a:spcBef>
                <a:spcPts val="1800"/>
              </a:spcBef>
            </a:pP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apoio dos filhos 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foi significativo para a </a:t>
            </a:r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tomada de decisão </a:t>
            </a:r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 mulher cigana. </a:t>
            </a:r>
            <a:endParaRPr lang="pt-PT" sz="2000" dirty="0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6677BDBE-C563-4E05-B6A2-D5395D04138A}"/>
              </a:ext>
            </a:extLst>
          </p:cNvPr>
          <p:cNvSpPr txBox="1">
            <a:spLocks/>
          </p:cNvSpPr>
          <p:nvPr/>
        </p:nvSpPr>
        <p:spPr>
          <a:xfrm>
            <a:off x="1981200" y="552450"/>
            <a:ext cx="8229600" cy="5918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800" b="1" dirty="0"/>
              <a:t>A mulher cigana vítima de violência e de abusos: Intervenção de Enfermagem Familiar em parceria com outros profissionais</a:t>
            </a:r>
          </a:p>
          <a:p>
            <a:pPr algn="ctr"/>
            <a:br>
              <a:rPr lang="pt-PT" sz="1800" b="1" dirty="0">
                <a:latin typeface="+mn-lt"/>
              </a:rPr>
            </a:br>
            <a:endParaRPr lang="pt-PT" sz="1800" dirty="0">
              <a:latin typeface="+mn-lt"/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6DD44342-D063-4F8A-A69F-766296B20246}"/>
              </a:ext>
            </a:extLst>
          </p:cNvPr>
          <p:cNvSpPr txBox="1">
            <a:spLocks/>
          </p:cNvSpPr>
          <p:nvPr/>
        </p:nvSpPr>
        <p:spPr>
          <a:xfrm>
            <a:off x="838198" y="1230628"/>
            <a:ext cx="10515601" cy="544832"/>
          </a:xfrm>
          <a:prstGeom prst="rect">
            <a:avLst/>
          </a:prstGeom>
          <a:solidFill>
            <a:srgbClr val="C00000"/>
          </a:solidFill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800" b="1" cap="all">
                <a:solidFill>
                  <a:srgbClr val="FFFFFF"/>
                </a:solidFill>
                <a:latin typeface="+mn-lt"/>
              </a:rPr>
              <a:t>Conclusões</a:t>
            </a:r>
            <a:endParaRPr lang="pt-PT" sz="220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32747393-435C-4004-860E-383F74833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2657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6D640A-5578-4C81-8C71-97F1998C4D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endParaRPr lang="pt-PT" sz="1800" u="sng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t-P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Figueiredo, M. H. (2009). </a:t>
            </a:r>
            <a:r>
              <a:rPr lang="pt-PT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Enfermagem de Família: Um contexto do cuidar.</a:t>
            </a:r>
            <a:r>
              <a:rPr lang="pt-P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[Tese de Doutoramento, Universidade do Porto/Instituto de Ciências Biomédicas Abel Salazar]. Repositório Aberto da Universidade do Porto </a:t>
            </a:r>
            <a:r>
              <a:rPr lang="pt-PT" sz="1800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2"/>
              </a:rPr>
              <a:t>https://hdl.handle.net/10216/20569</a:t>
            </a:r>
            <a:r>
              <a:rPr lang="pt-P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t-P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Figueiredo, M. H. (2012). </a:t>
            </a:r>
            <a:r>
              <a:rPr lang="pt-PT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Modelo dinâmico de avaliação e intervenção familiar: uma abordagem colaborativa em enfermagem de família.</a:t>
            </a:r>
            <a:r>
              <a:rPr lang="pt-P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Lusociência. 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hr-HR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Magano, O. (2017). </a:t>
            </a:r>
            <a:r>
              <a:rPr lang="hr-HR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Mulheres Ciganas, desigualdade de género e discriminação na sociedade portuguesa.</a:t>
            </a:r>
            <a:r>
              <a:rPr lang="hr-HR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[Tese de Mestrado, Universidade de Lisboa/Instituto Superior de Ciências Sociais e Políticas]. Repositório Aberto da Universidade Aberta </a:t>
            </a:r>
            <a:r>
              <a:rPr lang="hr-HR" sz="180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3"/>
              </a:rPr>
              <a:t>http://hdl.handle.net/10400.2/10142</a:t>
            </a:r>
            <a:endParaRPr lang="pt-PT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hr-HR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Martins, B. (2019). </a:t>
            </a:r>
            <a:r>
              <a:rPr lang="hr-HR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 perspetiva da Violência Familiar na voz da comunidade cigana: Um Estudo investigativo nos Bairros do Lagarteiro e Contumil.</a:t>
            </a:r>
            <a:r>
              <a:rPr lang="hr-HR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[Tese de Mestrado, Universidade do Porto/Instituto Superior de Serviço Social do Porto]. Repositório Comum da Universidade do Porto </a:t>
            </a:r>
            <a:r>
              <a:rPr lang="hr-HR" sz="18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4"/>
              </a:rPr>
              <a:t>http://hdl.handle.net/10400.26/31406</a:t>
            </a:r>
            <a:endParaRPr lang="pt-PT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6677BDBE-C563-4E05-B6A2-D5395D04138A}"/>
              </a:ext>
            </a:extLst>
          </p:cNvPr>
          <p:cNvSpPr txBox="1">
            <a:spLocks/>
          </p:cNvSpPr>
          <p:nvPr/>
        </p:nvSpPr>
        <p:spPr>
          <a:xfrm>
            <a:off x="1981200" y="552450"/>
            <a:ext cx="8229600" cy="5918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800" b="1" dirty="0"/>
              <a:t>A mulher cigana vítima de violência e de abusos: Intervenção de Enfermagem Familiar em parceria com outros profissionais</a:t>
            </a:r>
          </a:p>
          <a:p>
            <a:pPr algn="ctr"/>
            <a:br>
              <a:rPr lang="pt-PT" sz="1800" b="1" dirty="0">
                <a:latin typeface="+mn-lt"/>
              </a:rPr>
            </a:br>
            <a:endParaRPr lang="pt-PT" sz="1800" dirty="0">
              <a:latin typeface="+mn-lt"/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6DD44342-D063-4F8A-A69F-766296B20246}"/>
              </a:ext>
            </a:extLst>
          </p:cNvPr>
          <p:cNvSpPr txBox="1">
            <a:spLocks/>
          </p:cNvSpPr>
          <p:nvPr/>
        </p:nvSpPr>
        <p:spPr>
          <a:xfrm>
            <a:off x="838198" y="1230628"/>
            <a:ext cx="10515601" cy="544832"/>
          </a:xfrm>
          <a:prstGeom prst="rect">
            <a:avLst/>
          </a:prstGeom>
          <a:solidFill>
            <a:srgbClr val="C00000"/>
          </a:solidFill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800" b="1" cap="all">
                <a:solidFill>
                  <a:srgbClr val="FFFFFF"/>
                </a:solidFill>
                <a:latin typeface="+mn-lt"/>
              </a:rPr>
              <a:t>referências</a:t>
            </a:r>
            <a:endParaRPr lang="pt-PT" sz="2800" cap="all">
              <a:solidFill>
                <a:srgbClr val="FFFFFF"/>
              </a:solidFill>
              <a:latin typeface="+mn-lt"/>
            </a:endParaRPr>
          </a:p>
        </p:txBody>
      </p:sp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C0CC7594-30AA-4776-9B58-9A94680E5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51060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2CC0C2CBCEC7A43B2A38BC463286D3F" ma:contentTypeVersion="8" ma:contentTypeDescription="Criar um novo documento." ma:contentTypeScope="" ma:versionID="82703ba9d6136dee474de4f0b9c1ebb7">
  <xsd:schema xmlns:xsd="http://www.w3.org/2001/XMLSchema" xmlns:xs="http://www.w3.org/2001/XMLSchema" xmlns:p="http://schemas.microsoft.com/office/2006/metadata/properties" xmlns:ns2="eb074035-c655-4d77-9414-2e5f094056c8" xmlns:ns3="7c085c0d-5620-49a1-a82b-a1c086dd58bc" targetNamespace="http://schemas.microsoft.com/office/2006/metadata/properties" ma:root="true" ma:fieldsID="5623c49259b5c398086f6a5f3fbd31b8" ns2:_="" ns3:_="">
    <xsd:import namespace="eb074035-c655-4d77-9414-2e5f094056c8"/>
    <xsd:import namespace="7c085c0d-5620-49a1-a82b-a1c086dd58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074035-c655-4d77-9414-2e5f094056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085c0d-5620-49a1-a82b-a1c086dd58b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5C52116-B9B6-42FC-8346-5C1232C8567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896F0BA-2FA5-4DA3-9F35-391467C7C31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2CC4B5B-EBD3-4ACC-8F37-832D210042AF}">
  <ds:schemaRefs>
    <ds:schemaRef ds:uri="7c085c0d-5620-49a1-a82b-a1c086dd58bc"/>
    <ds:schemaRef ds:uri="eb074035-c655-4d77-9414-2e5f094056c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1065</Words>
  <Application>Microsoft Office PowerPoint</Application>
  <PresentationFormat>Ecrã Panorâmico</PresentationFormat>
  <Paragraphs>151</Paragraphs>
  <Slides>8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Helvetica Neue</vt:lpstr>
      <vt:lpstr>Symbol</vt:lpstr>
      <vt:lpstr>Wingdings 3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1º CONGRESSO INTERNACIONAL - IntNSA PORTUGAL  Desafios, Limites e Competências em Comportamentos Aditivos e Dependências (CAD)</dc:title>
  <dc:creator>O</dc:creator>
  <cp:lastModifiedBy>Maria Figueiredo</cp:lastModifiedBy>
  <cp:revision>29</cp:revision>
  <dcterms:created xsi:type="dcterms:W3CDTF">2020-11-04T13:25:25Z</dcterms:created>
  <dcterms:modified xsi:type="dcterms:W3CDTF">2022-03-09T15:25:23Z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0x01010042CC0C2CBCEC7A43B2A38BC463286D3F</vt:lpwstr>
  </property>
</Properties>
</file>