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77" r:id="rId5"/>
    <p:sldId id="259" r:id="rId6"/>
    <p:sldId id="269" r:id="rId7"/>
    <p:sldId id="266" r:id="rId8"/>
    <p:sldId id="267" r:id="rId9"/>
    <p:sldId id="268" r:id="rId10"/>
    <p:sldId id="271" r:id="rId11"/>
    <p:sldId id="261" r:id="rId12"/>
    <p:sldId id="263" r:id="rId13"/>
    <p:sldId id="272" r:id="rId14"/>
    <p:sldId id="273" r:id="rId15"/>
    <p:sldId id="274" r:id="rId16"/>
    <p:sldId id="275" r:id="rId17"/>
    <p:sldId id="276" r:id="rId18"/>
    <p:sldId id="278" r:id="rId19"/>
    <p:sldId id="279" r:id="rId20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D686-1B2F-4131-A7D3-6B0C2B5174E3}" type="datetimeFigureOut">
              <a:rPr lang="pt-PT" smtClean="0"/>
              <a:t>16-06-2011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0ACE8-90AA-4758-8B83-00E5D9E1D76E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0" y="0"/>
            <a:ext cx="360" cy="3045960"/>
          </a:xfrm>
          <a:noFill/>
          <a:ln>
            <a:noFill/>
          </a:ln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0" y="0"/>
            <a:ext cx="360" cy="3045960"/>
          </a:xfrm>
          <a:noFill/>
          <a:ln>
            <a:noFill/>
          </a:ln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0" y="0"/>
            <a:ext cx="360" cy="3045960"/>
          </a:xfrm>
          <a:noFill/>
          <a:ln>
            <a:noFill/>
          </a:ln>
        </p:spPr>
        <p:txBody>
          <a:bodyPr wrap="square" lIns="0" tIns="0" rIns="0" bIns="0" anchorCtr="0"/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0" y="0"/>
            <a:ext cx="360" cy="3045960"/>
          </a:xfrm>
          <a:noFill/>
          <a:ln>
            <a:noFill/>
          </a:ln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lstStyle>
            <a:lvl1pPr algn="l"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 sz="1400"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E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>
          <a:xfrm>
            <a:off x="1293480" y="7560"/>
            <a:ext cx="7850160" cy="1529280"/>
            <a:chOff x="814" y="4"/>
            <a:chExt cx="4943" cy="963"/>
          </a:xfrm>
        </p:grpSpPr>
        <p:sp>
          <p:nvSpPr>
            <p:cNvPr id="4" name="Rectangle Custom 1"/>
            <p:cNvSpPr/>
            <p:nvPr/>
          </p:nvSpPr>
          <p:spPr>
            <a:xfrm>
              <a:off x="815" y="5"/>
              <a:ext cx="4943" cy="95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360">
              <a:noFill/>
              <a:miter lim="800000"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1800" dirty="0" smtClean="0">
                <a:latin typeface="Arial" charset="0"/>
              </a:endParaRPr>
            </a:p>
          </p:txBody>
        </p:sp>
        <p:sp>
          <p:nvSpPr>
            <p:cNvPr id="5" name="Rectangle Custom 2"/>
            <p:cNvSpPr/>
            <p:nvPr/>
          </p:nvSpPr>
          <p:spPr>
            <a:xfrm>
              <a:off x="1964" y="912"/>
              <a:ext cx="3792" cy="56"/>
            </a:xfrm>
            <a:prstGeom prst="rect">
              <a:avLst/>
            </a:prstGeom>
            <a:solidFill>
              <a:srgbClr val="B2C29C"/>
            </a:solidFill>
            <a:ln w="9360">
              <a:noFill/>
              <a:miter lim="800000"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1800" dirty="0" smtClean="0">
                <a:latin typeface="Arial" charset="0"/>
              </a:endParaRPr>
            </a:p>
          </p:txBody>
        </p:sp>
      </p:grp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 w="9360">
            <a:noFill/>
            <a:miter lim="800000"/>
          </a:ln>
        </p:spPr>
        <p:txBody>
          <a:bodyPr wrap="square" lIns="90000" tIns="46800" rIns="90000" bIns="46800" anchor="ctr" anchorCtr="0"/>
          <a:lstStyle/>
          <a:p>
            <a:r>
              <a:rPr lang="pt-PT" dirty="0" smtClean="0"/>
              <a:t>Click to edit the title text format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2000"/>
            <a:ext cx="8229600" cy="4525200"/>
          </a:xfrm>
          <a:prstGeom prst="rect">
            <a:avLst/>
          </a:prstGeom>
          <a:noFill/>
          <a:ln w="9360">
            <a:noFill/>
            <a:miter lim="800000"/>
          </a:ln>
        </p:spPr>
        <p:txBody>
          <a:bodyPr wrap="square" lIns="90000" tIns="46800" rIns="90000" bIns="46800" anchor="t" anchorCtr="0"/>
          <a:lstStyle/>
          <a:p>
            <a:pPr lvl="0"/>
            <a:r>
              <a:rPr lang="pt-PT" smtClean="0"/>
              <a:t>Click to edit the outline text format</a:t>
            </a:r>
          </a:p>
          <a:p>
            <a:pPr lvl="1"/>
            <a:r>
              <a:rPr lang="pt-PT" smtClean="0"/>
              <a:t>Second Outline Level</a:t>
            </a:r>
          </a:p>
          <a:p>
            <a:pPr lvl="2"/>
            <a:r>
              <a:rPr lang="pt-PT" smtClean="0"/>
              <a:t>Third Outline Level</a:t>
            </a:r>
          </a:p>
          <a:p>
            <a:pPr lvl="3"/>
            <a:r>
              <a:rPr lang="pt-PT" smtClean="0"/>
              <a:t>Fourth Outline Level</a:t>
            </a:r>
          </a:p>
          <a:p>
            <a:pPr lvl="4"/>
            <a:r>
              <a:rPr lang="pt-PT" smtClean="0"/>
              <a:t>Fifth Outline Level</a:t>
            </a:r>
          </a:p>
          <a:p>
            <a:pPr lvl="5"/>
            <a:r>
              <a:rPr lang="pt-PT" smtClean="0"/>
              <a:t>Sixth Outline Level</a:t>
            </a:r>
          </a:p>
          <a:p>
            <a:pPr lvl="6"/>
            <a:r>
              <a:rPr lang="pt-PT" smtClean="0"/>
              <a:t>Seventh Outline Level</a:t>
            </a:r>
          </a:p>
          <a:p>
            <a:pPr lvl="7"/>
            <a:r>
              <a:rPr lang="pt-PT" smtClean="0"/>
              <a:t>Eighth Outline Level</a:t>
            </a:r>
          </a:p>
          <a:p>
            <a:pPr lvl="8"/>
            <a:r>
              <a:rPr lang="pt-PT" smtClean="0"/>
              <a:t>Ninth Outline Level</a:t>
            </a:r>
            <a:endParaRPr lang="en-US"/>
          </a:p>
        </p:txBody>
      </p:sp>
      <p:sp>
        <p:nvSpPr>
          <p:cNvPr id="1636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6000"/>
            <a:ext cx="2134800" cy="475200"/>
          </a:xfrm>
          <a:prstGeom prst="rect">
            <a:avLst/>
          </a:prstGeom>
          <a:noFill/>
          <a:ln w="9360">
            <a:noFill/>
            <a:miter lim="800000"/>
          </a:ln>
        </p:spPr>
        <p:txBody>
          <a:bodyPr wrap="square" lIns="90000" tIns="46800" rIns="90000" bIns="46800" anchor="t" anchorCtr="0"/>
          <a:lstStyle>
            <a:lvl1pPr algn="l">
              <a:defRPr lang="pt-PT" sz="1200" kern="0">
                <a:solidFill>
                  <a:srgbClr val="000000"/>
                </a:solidFill>
                <a:latin typeface="Palatino Linotype" charset="0"/>
              </a:defRPr>
            </a:lvl1pPr>
          </a:lstStyle>
          <a:p>
            <a:pPr marL="0" indent="0" algn="l">
              <a:tabLst/>
            </a:pPr>
            <a:fld id="{11859447-1FF1-4571-A7A1-75F1CAF7F5D9}" type="datetime1">
              <a:rPr lang="pt-PT" sz="1200" i="0" kern="0" dirty="0" smtClean="0">
                <a:solidFill>
                  <a:srgbClr val="000000"/>
                </a:solidFill>
                <a:latin typeface="Palatino Linotype" charset="0"/>
              </a:rPr>
              <a:pPr marL="0" indent="0" algn="l">
                <a:tabLst/>
              </a:pPr>
              <a:t>16-06-2011</a:t>
            </a:fld>
            <a:endParaRPr lang="pt-PT" sz="1200" i="0" kern="0" dirty="0" smtClean="0">
              <a:solidFill>
                <a:srgbClr val="000000"/>
              </a:solidFill>
              <a:latin typeface="Palatino Linotype" charset="0"/>
            </a:endParaRPr>
          </a:p>
        </p:txBody>
      </p:sp>
      <p:sp>
        <p:nvSpPr>
          <p:cNvPr id="1636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800" y="6246000"/>
            <a:ext cx="2894400" cy="475200"/>
          </a:xfrm>
          <a:prstGeom prst="rect">
            <a:avLst/>
          </a:prstGeom>
          <a:noFill/>
          <a:ln w="9360">
            <a:noFill/>
            <a:miter lim="800000"/>
          </a:ln>
        </p:spPr>
        <p:txBody>
          <a:bodyPr wrap="square" lIns="90000" tIns="46800" rIns="90000" bIns="46800" anchor="t" anchorCtr="0"/>
          <a:lstStyle>
            <a:lvl1pPr algn="l">
              <a:defRPr lang="en-US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dirty="0" smtClean="0"/>
          </a:p>
        </p:txBody>
      </p:sp>
      <p:sp>
        <p:nvSpPr>
          <p:cNvPr id="1636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2000" y="6246000"/>
            <a:ext cx="2134800" cy="475200"/>
          </a:xfrm>
          <a:prstGeom prst="rect">
            <a:avLst/>
          </a:prstGeom>
          <a:noFill/>
          <a:ln w="9360">
            <a:noFill/>
            <a:miter lim="800000"/>
          </a:ln>
        </p:spPr>
        <p:txBody>
          <a:bodyPr wrap="square" lIns="90000" tIns="46800" rIns="90000" bIns="46800" anchor="t" anchorCtr="0"/>
          <a:lstStyle>
            <a:lvl1pPr algn="r">
              <a:defRPr lang="pt-PT" sz="1200" kern="0">
                <a:solidFill>
                  <a:srgbClr val="000000"/>
                </a:solidFill>
                <a:latin typeface="Palatino Linotype" charset="0"/>
              </a:defRPr>
            </a:lvl1pPr>
          </a:lstStyle>
          <a:p>
            <a:pPr marL="0" indent="0" algn="r">
              <a:tabLst/>
            </a:pPr>
            <a:fld id="{763D1470-AB83-4C4C-B3B3-7F0C9DC8E8D6}" type="slidenum">
              <a:rPr lang="pt-PT" sz="1200" i="0" kern="0" dirty="0" smtClean="0">
                <a:solidFill>
                  <a:srgbClr val="000000"/>
                </a:solidFill>
                <a:latin typeface="Palatino Linotype" charset="0"/>
              </a:rPr>
              <a:pPr marL="0" indent="0" algn="r">
                <a:tabLst/>
              </a:pPr>
              <a:t>‹nº›</a:t>
            </a:fld>
            <a:endParaRPr lang="pt-PT" sz="1200" i="0" kern="0" dirty="0" smtClean="0">
              <a:solidFill>
                <a:srgbClr val="000000"/>
              </a:solidFill>
              <a:latin typeface="Palatino Linotype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ts val="0"/>
        </a:spcBef>
        <a:spcAft>
          <a:spcPts val="0"/>
        </a:spcAft>
        <a:buNone/>
        <a:defRPr sz="4400" kern="0">
          <a:solidFill>
            <a:srgbClr val="425032"/>
          </a:solidFill>
          <a:latin typeface="Palatino Linotype"/>
          <a:ea typeface="+mj-ea"/>
          <a:cs typeface="+mj-cs"/>
        </a:defRPr>
      </a:lvl1pPr>
    </p:titleStyle>
    <p:bodyStyle>
      <a:lvl1pPr marL="684000" indent="342000" algn="l" defTabSz="914400" rtl="0" eaLnBrk="1" latinLnBrk="0" hangingPunct="1">
        <a:spcBef>
          <a:spcPts val="765"/>
        </a:spcBef>
        <a:spcAft>
          <a:spcPts val="0"/>
        </a:spcAft>
        <a:buClr>
          <a:srgbClr val="425032"/>
        </a:buClr>
        <a:buFont typeface="StarSymbol"/>
        <a:buChar char="•"/>
        <a:defRPr sz="3200" u="none" kern="0">
          <a:solidFill>
            <a:srgbClr val="425032"/>
          </a:solidFill>
          <a:latin typeface="Palatino Linotype"/>
          <a:ea typeface="+mn-ea"/>
          <a:cs typeface="+mn-cs"/>
        </a:defRPr>
      </a:lvl1pPr>
      <a:lvl2pPr marL="1026000" indent="284400" algn="l" defTabSz="914400" rtl="0" eaLnBrk="1" latinLnBrk="0" hangingPunct="1">
        <a:spcBef>
          <a:spcPts val="680"/>
        </a:spcBef>
        <a:spcAft>
          <a:spcPts val="0"/>
        </a:spcAft>
        <a:buClr>
          <a:srgbClr val="425032"/>
        </a:buClr>
        <a:buFont typeface="StarSymbol"/>
        <a:buChar char="–"/>
        <a:defRPr sz="2800" u="none" kern="0" spc="0">
          <a:solidFill>
            <a:srgbClr val="425032"/>
          </a:solidFill>
          <a:latin typeface="Palatino Linotype"/>
          <a:ea typeface="+mn-ea"/>
          <a:cs typeface="+mn-cs"/>
        </a:defRPr>
      </a:lvl2pPr>
      <a:lvl3pPr marL="1375200" indent="230400" algn="l" defTabSz="914400" rtl="0" eaLnBrk="1" latinLnBrk="0" hangingPunct="1">
        <a:spcBef>
          <a:spcPts val="567"/>
        </a:spcBef>
        <a:spcAft>
          <a:spcPts val="0"/>
        </a:spcAft>
        <a:buClr>
          <a:srgbClr val="425032"/>
        </a:buClr>
        <a:buFont typeface="StarSymbol"/>
        <a:buChar char="•"/>
        <a:defRPr sz="2400" u="none" kern="0" spc="0">
          <a:solidFill>
            <a:srgbClr val="425032"/>
          </a:solidFill>
          <a:latin typeface="Palatino Linotype"/>
          <a:ea typeface="+mn-ea"/>
          <a:cs typeface="+mn-cs"/>
        </a:defRPr>
      </a:lvl3pPr>
      <a:lvl4pPr marL="1832400" indent="230400" algn="l" defTabSz="914400" rtl="0" eaLnBrk="1" latinLnBrk="0" hangingPunct="1">
        <a:spcBef>
          <a:spcPts val="482"/>
        </a:spcBef>
        <a:spcAft>
          <a:spcPts val="0"/>
        </a:spcAft>
        <a:buClr>
          <a:srgbClr val="425032"/>
        </a:buClr>
        <a:buFont typeface="StarSymbol"/>
        <a:buChar char="–"/>
        <a:defRPr sz="2000" u="none" kern="0" spc="0">
          <a:solidFill>
            <a:srgbClr val="425032"/>
          </a:solidFill>
          <a:latin typeface="Palatino Linotype"/>
          <a:ea typeface="+mn-ea"/>
          <a:cs typeface="+mn-cs"/>
        </a:defRPr>
      </a:lvl4pPr>
      <a:lvl5pPr marL="2289600" indent="230400" algn="l" defTabSz="914400" rtl="0" eaLnBrk="1" latinLnBrk="0" hangingPunct="1">
        <a:spcBef>
          <a:spcPts val="482"/>
        </a:spcBef>
        <a:spcAft>
          <a:spcPts val="0"/>
        </a:spcAft>
        <a:buClr>
          <a:srgbClr val="425032"/>
        </a:buClr>
        <a:buFont typeface="StarSymbol"/>
        <a:buChar char="»"/>
        <a:defRPr sz="2000" u="none" kern="0" spc="0">
          <a:solidFill>
            <a:srgbClr val="425032"/>
          </a:solidFill>
          <a:latin typeface="Palatino Linotype"/>
          <a:ea typeface="+mn-ea"/>
          <a:cs typeface="+mn-cs"/>
        </a:defRPr>
      </a:lvl5pPr>
      <a:lvl6pPr marL="2289600" indent="230400" algn="l" defTabSz="914400" rtl="0" eaLnBrk="1" latinLnBrk="0" hangingPunct="1">
        <a:spcBef>
          <a:spcPts val="482"/>
        </a:spcBef>
        <a:spcAft>
          <a:spcPts val="0"/>
        </a:spcAft>
        <a:buClr>
          <a:srgbClr val="425032"/>
        </a:buClr>
        <a:buFont typeface="StarSymbol"/>
        <a:buChar char="»"/>
        <a:defRPr sz="2000" u="none" kern="0" spc="0">
          <a:solidFill>
            <a:srgbClr val="425032"/>
          </a:solidFill>
          <a:latin typeface="Palatino Linotype"/>
          <a:ea typeface="+mn-ea"/>
          <a:cs typeface="+mn-cs"/>
        </a:defRPr>
      </a:lvl6pPr>
      <a:lvl7pPr marL="2289600" indent="230400" algn="l" defTabSz="914400" rtl="0" eaLnBrk="1" latinLnBrk="0" hangingPunct="1">
        <a:spcBef>
          <a:spcPts val="482"/>
        </a:spcBef>
        <a:spcAft>
          <a:spcPts val="0"/>
        </a:spcAft>
        <a:buClr>
          <a:srgbClr val="425032"/>
        </a:buClr>
        <a:buFont typeface="StarSymbol"/>
        <a:buChar char="»"/>
        <a:defRPr sz="2000" u="none" kern="0" spc="0">
          <a:solidFill>
            <a:srgbClr val="425032"/>
          </a:solidFill>
          <a:latin typeface="Palatino Linotype"/>
          <a:ea typeface="+mn-ea"/>
          <a:cs typeface="+mn-cs"/>
        </a:defRPr>
      </a:lvl7pPr>
      <a:lvl8pPr marL="2289600" indent="230400" algn="l" defTabSz="914400" rtl="0" eaLnBrk="1" latinLnBrk="0" hangingPunct="1">
        <a:spcBef>
          <a:spcPts val="482"/>
        </a:spcBef>
        <a:spcAft>
          <a:spcPts val="0"/>
        </a:spcAft>
        <a:buClr>
          <a:srgbClr val="425032"/>
        </a:buClr>
        <a:buFont typeface="StarSymbol"/>
        <a:buChar char="»"/>
        <a:defRPr sz="2000" u="none" kern="0" spc="0">
          <a:solidFill>
            <a:srgbClr val="425032"/>
          </a:solidFill>
          <a:latin typeface="Palatino Linotype"/>
          <a:ea typeface="+mn-ea"/>
          <a:cs typeface="+mn-cs"/>
        </a:defRPr>
      </a:lvl8pPr>
      <a:lvl9pPr marL="2289600" indent="230400" algn="l" defTabSz="914400" rtl="0" eaLnBrk="1" latinLnBrk="0" hangingPunct="1">
        <a:spcBef>
          <a:spcPts val="482"/>
        </a:spcBef>
        <a:spcAft>
          <a:spcPts val="0"/>
        </a:spcAft>
        <a:buClr>
          <a:srgbClr val="425032"/>
        </a:buClr>
        <a:buFont typeface="StarSymbol"/>
        <a:buChar char="»"/>
        <a:defRPr sz="2000" u="none" kern="0" spc="0">
          <a:solidFill>
            <a:srgbClr val="425032"/>
          </a:solidFill>
          <a:latin typeface="Palatino Linotype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>
          <a:xfrm>
            <a:off x="1177560" y="3430440"/>
            <a:ext cx="7962840" cy="79560"/>
            <a:chOff x="741" y="2160"/>
            <a:chExt cx="5014" cy="50"/>
          </a:xfrm>
        </p:grpSpPr>
        <p:sp>
          <p:nvSpPr>
            <p:cNvPr id="4" name="Rectangle Custom 1"/>
            <p:cNvSpPr/>
            <p:nvPr/>
          </p:nvSpPr>
          <p:spPr>
            <a:xfrm>
              <a:off x="742" y="2160"/>
              <a:ext cx="5014" cy="50"/>
            </a:xfrm>
            <a:prstGeom prst="rect">
              <a:avLst/>
            </a:prstGeom>
            <a:solidFill>
              <a:srgbClr val="B2C29C"/>
            </a:solidFill>
            <a:ln w="9360">
              <a:noFill/>
              <a:miter lim="800000"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sz="1800" dirty="0" smtClean="0">
                <a:latin typeface="Arial" charset="0"/>
              </a:endParaRPr>
            </a:p>
          </p:txBody>
        </p:sp>
      </p:grp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7600" y="2130840"/>
            <a:ext cx="7772400" cy="14655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pt-PT" sz="4000" b="1" smtClean="0"/>
              <a:t>Os CET no Instituto Politécnico de Santarém </a:t>
            </a:r>
          </a:p>
        </p:txBody>
      </p:sp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720000" y="3888000"/>
            <a:ext cx="7740000" cy="16318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/>
          <a:lstStyle/>
          <a:p>
            <a:pPr marL="0" indent="0" algn="ctr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pt-PT" sz="2800" b="1" i="0" kern="0" smtClean="0">
                <a:solidFill>
                  <a:srgbClr val="425032"/>
                </a:solidFill>
                <a:latin typeface="Palatino Linotype" charset="0"/>
              </a:rPr>
              <a:t>Conferência Internacional “O Ensino Superior de Curta Duração: Os CET e o Futuro”</a:t>
            </a:r>
          </a:p>
          <a:p>
            <a:pPr marL="0" indent="0" algn="ctr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pt-PT" sz="2800" b="1" i="0" kern="0" smtClean="0">
                <a:solidFill>
                  <a:srgbClr val="425032"/>
                </a:solidFill>
                <a:latin typeface="Palatino Linotype" charset="0"/>
              </a:rPr>
              <a:t>Leiria, 17 de Junho de 2011</a:t>
            </a:r>
          </a:p>
        </p:txBody>
      </p:sp>
      <p:sp>
        <p:nvSpPr>
          <p:cNvPr id="7" name="Rectangle Custom 5"/>
          <p:cNvSpPr/>
          <p:nvPr/>
        </p:nvSpPr>
        <p:spPr>
          <a:xfrm>
            <a:off x="2520000" y="5940000"/>
            <a:ext cx="4248000" cy="918000"/>
          </a:xfrm>
          <a:prstGeom prst="rect">
            <a:avLst/>
          </a:prstGeom>
          <a:noFill/>
          <a:ln w="2520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pt-PT" sz="1800" b="0" i="0" kern="1200" smtClean="0">
                <a:solidFill>
                  <a:srgbClr val="333333"/>
                </a:solidFill>
                <a:latin typeface="Palatino Linotype" charset="0"/>
              </a:rPr>
              <a:t>Natalia Seguro Gaspar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pt-PT" sz="1800" b="0" i="0" kern="1200" smtClean="0">
                <a:solidFill>
                  <a:srgbClr val="333333"/>
                </a:solidFill>
                <a:latin typeface="Palatino Linotype" charset="0"/>
              </a:rPr>
              <a:t>Maria Fernanda Ribeiro</a:t>
            </a:r>
          </a:p>
        </p:txBody>
      </p:sp>
      <p:pic>
        <p:nvPicPr>
          <p:cNvPr id="8" name="Placeholder 3" descr="100002010000009E0000008C46821A42.png"/>
          <p:cNvPicPr>
            <a:picLocks noGrp="1"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838200" y="152400"/>
            <a:ext cx="1752600" cy="1551344"/>
          </a:xfrm>
          <a:prstGeom prst="rect">
            <a:avLst/>
          </a:prstGeom>
          <a:solidFill>
            <a:srgbClr val="C00000"/>
          </a:solidFill>
          <a:ln>
            <a:noFill/>
          </a:ln>
        </p:spPr>
      </p:pic>
      <p:pic>
        <p:nvPicPr>
          <p:cNvPr id="9" name="Placeholder 3" descr="10000000000008C40000049DBE76F3FC.png"/>
          <p:cNvPicPr>
            <a:picLocks noGrp="1"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6084000" y="0"/>
            <a:ext cx="3060000" cy="162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38200" y="1752600"/>
            <a:ext cx="83058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 smtClean="0">
                <a:latin typeface="Palatino Linotype" pitchFamily="18" charset="0"/>
              </a:rPr>
              <a:t>Predomínio </a:t>
            </a:r>
            <a:r>
              <a:rPr lang="pt-PT" sz="2800" dirty="0" smtClean="0">
                <a:latin typeface="Palatino Linotype" pitchFamily="18" charset="0"/>
              </a:rPr>
              <a:t>de candidatos com nível 3, seguida ao 12º ano completo e incompleto. </a:t>
            </a:r>
          </a:p>
          <a:p>
            <a:pPr>
              <a:lnSpc>
                <a:spcPct val="150000"/>
              </a:lnSpc>
            </a:pPr>
            <a:r>
              <a:rPr lang="pt-PT" sz="2800" dirty="0" smtClean="0">
                <a:latin typeface="Palatino Linotype" pitchFamily="18" charset="0"/>
              </a:rPr>
              <a:t>Aparecem </a:t>
            </a:r>
            <a:r>
              <a:rPr lang="pt-PT" sz="2800" dirty="0" smtClean="0">
                <a:latin typeface="Palatino Linotype" pitchFamily="18" charset="0"/>
              </a:rPr>
              <a:t>ainda que com carácter esporádico, candidatos com habilitação de nível superior que procuram uma formação de carácter profissionalizante que não encontraram na sua formação anterior.</a:t>
            </a:r>
            <a:endParaRPr lang="pt-PT" sz="2800" dirty="0">
              <a:latin typeface="Palatino Linotype" pitchFamily="18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295400" y="381000"/>
            <a:ext cx="66715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4400" b="1" dirty="0" smtClean="0">
                <a:latin typeface="Palatino Linotype" pitchFamily="18" charset="0"/>
              </a:rPr>
              <a:t>CANDIDATOS - PERFIL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152400" y="381000"/>
            <a:ext cx="8915400" cy="586957"/>
          </a:xfrm>
          <a:prstGeom prst="rect">
            <a:avLst/>
          </a:prstGeom>
          <a:noFill/>
          <a:ln/>
        </p:spPr>
        <p:txBody>
          <a:bodyPr wrap="square" lIns="90000" tIns="46800" rIns="90000" bIns="46800">
            <a:spAutoFit/>
          </a:bodyPr>
          <a:lstStyle/>
          <a:p>
            <a:r>
              <a:rPr lang="pt-PT" sz="3200" dirty="0" smtClean="0"/>
              <a:t>Habilitação de ingresso dos candidatos aos CET</a:t>
            </a:r>
            <a:endParaRPr lang="en-US" sz="3200" dirty="0" smtClean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95400"/>
            <a:ext cx="7391400" cy="4748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ângulo 3"/>
          <p:cNvSpPr/>
          <p:nvPr/>
        </p:nvSpPr>
        <p:spPr>
          <a:xfrm>
            <a:off x="914400" y="6019800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 smtClean="0"/>
              <a:t>2007/2008 </a:t>
            </a:r>
            <a:r>
              <a:rPr lang="pt-PT" dirty="0" smtClean="0"/>
              <a:t>a 2010/2011. </a:t>
            </a: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8153400" y="54218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%</a:t>
            </a:r>
            <a:endParaRPr lang="pt-PT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457200" y="227013"/>
            <a:ext cx="8229600" cy="12382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4400" b="1" dirty="0" smtClean="0">
                <a:latin typeface="Palatino Linotype" pitchFamily="18" charset="0"/>
              </a:rPr>
              <a:t>CANDIDATOS - PERFIL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743200"/>
            <a:ext cx="8527055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676400" y="1978968"/>
            <a:ext cx="64904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Distribuição por género dos inscritos nos CET.</a:t>
            </a:r>
            <a:endParaRPr kumimoji="0" lang="pt-P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9442286" cy="290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685800" y="1828800"/>
            <a:ext cx="79245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Candidaturas aos CET, colocações e aprovações nos CET</a:t>
            </a:r>
            <a:endParaRPr kumimoji="0" lang="pt-P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33800"/>
            <a:ext cx="9370814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ângulo 2"/>
          <p:cNvSpPr/>
          <p:nvPr/>
        </p:nvSpPr>
        <p:spPr>
          <a:xfrm>
            <a:off x="685800" y="19812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dirty="0" smtClean="0">
                <a:latin typeface="Palatino Linotype" pitchFamily="18" charset="0"/>
              </a:rPr>
              <a:t>Candidatos detentores de um DET, nos concursos especiais de ingresso em licenciaturas na ESAS por parte de detentores de um diploma de CET.</a:t>
            </a:r>
            <a:endParaRPr lang="pt-PT" sz="2400" dirty="0">
              <a:latin typeface="Palatino Linotype" pitchFamily="18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981200" y="533400"/>
            <a:ext cx="5277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600" b="1" dirty="0" smtClean="0">
                <a:latin typeface="Palatino Linotype" pitchFamily="18" charset="0"/>
              </a:rPr>
              <a:t>PERCURSO </a:t>
            </a:r>
            <a:r>
              <a:rPr lang="en-US" sz="3600" b="1" dirty="0" smtClean="0">
                <a:latin typeface="Palatino Linotype" pitchFamily="18" charset="0"/>
              </a:rPr>
              <a:t>APÓS </a:t>
            </a:r>
            <a:r>
              <a:rPr lang="en-US" sz="3600" b="1" dirty="0" smtClean="0">
                <a:latin typeface="Palatino Linotype" pitchFamily="18" charset="0"/>
              </a:rPr>
              <a:t>DET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17" y="2743200"/>
            <a:ext cx="9375117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ângulo 2"/>
          <p:cNvSpPr/>
          <p:nvPr/>
        </p:nvSpPr>
        <p:spPr>
          <a:xfrm>
            <a:off x="990600" y="1905000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Palatino Linotype" pitchFamily="18" charset="0"/>
              </a:rPr>
              <a:t>Número de Candidatos que concluíram o CET em Segurança e Higiene Alimentar (SHA) e situação após a sua conclusão </a:t>
            </a:r>
            <a:endParaRPr lang="pt-PT" sz="2000" dirty="0">
              <a:latin typeface="Palatino Linotype" pitchFamily="18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981200" y="533400"/>
            <a:ext cx="5277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600" b="1" dirty="0" smtClean="0">
                <a:latin typeface="Palatino Linotype" pitchFamily="18" charset="0"/>
              </a:rPr>
              <a:t>PERCURSO </a:t>
            </a:r>
            <a:r>
              <a:rPr lang="en-US" sz="3600" b="1" dirty="0" smtClean="0">
                <a:latin typeface="Palatino Linotype" pitchFamily="18" charset="0"/>
              </a:rPr>
              <a:t>APÓS </a:t>
            </a:r>
            <a:r>
              <a:rPr lang="en-US" sz="3600" b="1" dirty="0" smtClean="0">
                <a:latin typeface="Palatino Linotype" pitchFamily="18" charset="0"/>
              </a:rPr>
              <a:t>DET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3581400"/>
            <a:ext cx="9121019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ângulo 2"/>
          <p:cNvSpPr/>
          <p:nvPr/>
        </p:nvSpPr>
        <p:spPr>
          <a:xfrm>
            <a:off x="685800" y="2209800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>
                <a:latin typeface="Palatino Linotype" pitchFamily="18" charset="0"/>
              </a:rPr>
              <a:t> </a:t>
            </a:r>
            <a:r>
              <a:rPr lang="pt-PT" sz="2000" dirty="0" smtClean="0">
                <a:latin typeface="Palatino Linotype" pitchFamily="18" charset="0"/>
              </a:rPr>
              <a:t>Número de Candidatos que concluíram o CET de Segurança e Higiene Alimentar e que ingressaram na licenciatura de Engenharia </a:t>
            </a:r>
            <a:r>
              <a:rPr lang="pt-PT" sz="2000" dirty="0" smtClean="0">
                <a:latin typeface="Palatino Linotype" pitchFamily="18" charset="0"/>
              </a:rPr>
              <a:t>Alimentar.</a:t>
            </a:r>
            <a:endParaRPr lang="pt-PT" sz="2000" dirty="0">
              <a:latin typeface="Palatino Linotype" pitchFamily="18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828800" y="457200"/>
            <a:ext cx="5277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600" b="1" dirty="0" smtClean="0">
                <a:latin typeface="Palatino Linotype" pitchFamily="18" charset="0"/>
              </a:rPr>
              <a:t>PERCURSO </a:t>
            </a:r>
            <a:r>
              <a:rPr lang="en-US" sz="3600" b="1" dirty="0" smtClean="0">
                <a:latin typeface="Palatino Linotype" pitchFamily="18" charset="0"/>
              </a:rPr>
              <a:t>APÓS </a:t>
            </a:r>
            <a:r>
              <a:rPr lang="en-US" sz="3600" b="1" dirty="0" smtClean="0">
                <a:latin typeface="Palatino Linotype" pitchFamily="18" charset="0"/>
              </a:rPr>
              <a:t>DET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57200" y="160020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dirty="0" smtClean="0"/>
              <a:t>Número de Candidatos que concluíram os CET da ESAS e que ingressaram nas licenciatura da ESAS.</a:t>
            </a:r>
            <a:endParaRPr lang="pt-PT" sz="2400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667000"/>
            <a:ext cx="919129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ângulo 4"/>
          <p:cNvSpPr/>
          <p:nvPr/>
        </p:nvSpPr>
        <p:spPr>
          <a:xfrm>
            <a:off x="1752600" y="533400"/>
            <a:ext cx="5277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600" b="1" dirty="0" smtClean="0">
                <a:latin typeface="Palatino Linotype" pitchFamily="18" charset="0"/>
              </a:rPr>
              <a:t>PERCURSO </a:t>
            </a:r>
            <a:r>
              <a:rPr lang="en-US" sz="3600" b="1" dirty="0" smtClean="0">
                <a:latin typeface="Palatino Linotype" pitchFamily="18" charset="0"/>
              </a:rPr>
              <a:t>APÓS </a:t>
            </a:r>
            <a:r>
              <a:rPr lang="en-US" sz="3600" b="1" dirty="0" smtClean="0">
                <a:latin typeface="Palatino Linotype" pitchFamily="18" charset="0"/>
              </a:rPr>
              <a:t>DET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533400" y="1752600"/>
            <a:ext cx="86106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100" dirty="0" smtClean="0">
                <a:latin typeface="Palatino Linotype" pitchFamily="18" charset="0"/>
              </a:rPr>
              <a:t>Os CET são formações que vêm </a:t>
            </a:r>
            <a:r>
              <a:rPr lang="pt-PT" sz="2100" dirty="0" smtClean="0">
                <a:latin typeface="Palatino Linotype" pitchFamily="18" charset="0"/>
              </a:rPr>
              <a:t>corresponder a necessidades importantes para o desenvolvimento </a:t>
            </a:r>
            <a:r>
              <a:rPr lang="pt-PT" sz="2100" dirty="0" smtClean="0">
                <a:latin typeface="Palatino Linotype" pitchFamily="18" charset="0"/>
              </a:rPr>
              <a:t>regional</a:t>
            </a:r>
            <a:r>
              <a:rPr lang="pt-PT" sz="2100" dirty="0" smtClean="0">
                <a:latin typeface="Palatino Linotype" pitchFamily="18" charset="0"/>
              </a:rPr>
              <a:t>:</a:t>
            </a:r>
            <a:endParaRPr lang="pt-PT" sz="2100" dirty="0" smtClean="0">
              <a:latin typeface="Palatino Linotype" pitchFamily="18" charset="0"/>
            </a:endParaRPr>
          </a:p>
          <a:p>
            <a:endParaRPr lang="pt-PT" sz="2100" dirty="0" smtClean="0">
              <a:latin typeface="Palatino Linotype" pitchFamily="18" charset="0"/>
            </a:endParaRPr>
          </a:p>
          <a:p>
            <a:r>
              <a:rPr lang="pt-PT" sz="2100" dirty="0" smtClean="0">
                <a:latin typeface="Palatino Linotype" pitchFamily="18" charset="0"/>
              </a:rPr>
              <a:t>São uma actividade </a:t>
            </a:r>
            <a:r>
              <a:rPr lang="pt-PT" sz="2100" dirty="0" smtClean="0">
                <a:latin typeface="Palatino Linotype" pitchFamily="18" charset="0"/>
              </a:rPr>
              <a:t>de aprendizagem ao longo da </a:t>
            </a:r>
            <a:r>
              <a:rPr lang="pt-PT" sz="2100" dirty="0" smtClean="0">
                <a:latin typeface="Palatino Linotype" pitchFamily="18" charset="0"/>
              </a:rPr>
              <a:t>vida;</a:t>
            </a:r>
          </a:p>
          <a:p>
            <a:endParaRPr lang="pt-PT" sz="2100" dirty="0" smtClean="0">
              <a:latin typeface="Palatino Linotype" pitchFamily="18" charset="0"/>
            </a:endParaRPr>
          </a:p>
          <a:p>
            <a:r>
              <a:rPr lang="pt-PT" sz="2100" dirty="0" smtClean="0">
                <a:latin typeface="Palatino Linotype" pitchFamily="18" charset="0"/>
              </a:rPr>
              <a:t>V</a:t>
            </a:r>
            <a:r>
              <a:rPr lang="pt-PT" sz="2100" dirty="0" smtClean="0">
                <a:latin typeface="Palatino Linotype" pitchFamily="18" charset="0"/>
              </a:rPr>
              <a:t>isam principalmente a população local;</a:t>
            </a:r>
          </a:p>
          <a:p>
            <a:r>
              <a:rPr lang="pt-PT" sz="2100" dirty="0" smtClean="0">
                <a:latin typeface="Palatino Linotype" pitchFamily="18" charset="0"/>
              </a:rPr>
              <a:t> </a:t>
            </a:r>
          </a:p>
          <a:p>
            <a:r>
              <a:rPr lang="pt-PT" sz="2100" dirty="0" smtClean="0">
                <a:latin typeface="Palatino Linotype" pitchFamily="18" charset="0"/>
              </a:rPr>
              <a:t>Permitem o prosseguimento </a:t>
            </a:r>
            <a:r>
              <a:rPr lang="pt-PT" sz="2100" dirty="0" smtClean="0">
                <a:latin typeface="Palatino Linotype" pitchFamily="18" charset="0"/>
              </a:rPr>
              <a:t>de </a:t>
            </a:r>
            <a:r>
              <a:rPr lang="pt-PT" sz="2100" dirty="0" smtClean="0">
                <a:latin typeface="Palatino Linotype" pitchFamily="18" charset="0"/>
              </a:rPr>
              <a:t>estudos;</a:t>
            </a:r>
          </a:p>
          <a:p>
            <a:endParaRPr lang="pt-PT" sz="2100" dirty="0" smtClean="0">
              <a:latin typeface="Palatino Linotype" pitchFamily="18" charset="0"/>
            </a:endParaRPr>
          </a:p>
          <a:p>
            <a:r>
              <a:rPr lang="pt-PT" sz="2100" dirty="0" smtClean="0">
                <a:latin typeface="Palatino Linotype" pitchFamily="18" charset="0"/>
              </a:rPr>
              <a:t>Contribuem para a redução do abandono escolar dos jovens;</a:t>
            </a:r>
          </a:p>
          <a:p>
            <a:endParaRPr lang="pt-PT" sz="2100" dirty="0" smtClean="0">
              <a:latin typeface="Palatino Linotype" pitchFamily="18" charset="0"/>
            </a:endParaRPr>
          </a:p>
          <a:p>
            <a:r>
              <a:rPr lang="pt-PT" sz="2100" dirty="0" smtClean="0">
                <a:latin typeface="Palatino Linotype" pitchFamily="18" charset="0"/>
              </a:rPr>
              <a:t>Reforçam as competências  </a:t>
            </a:r>
            <a:r>
              <a:rPr lang="pt-PT" sz="2100" dirty="0" smtClean="0">
                <a:latin typeface="Palatino Linotype" pitchFamily="18" charset="0"/>
              </a:rPr>
              <a:t>profissionais, contribuindo assim para a empregabilidade, inclusão social e </a:t>
            </a:r>
            <a:r>
              <a:rPr lang="pt-PT" sz="2100" dirty="0" smtClean="0">
                <a:latin typeface="Palatino Linotype" pitchFamily="18" charset="0"/>
              </a:rPr>
              <a:t>realização pessoal;</a:t>
            </a:r>
          </a:p>
          <a:p>
            <a:endParaRPr lang="pt-PT" sz="2100" dirty="0" smtClean="0">
              <a:latin typeface="Palatino Linotype" pitchFamily="18" charset="0"/>
            </a:endParaRPr>
          </a:p>
          <a:p>
            <a:r>
              <a:rPr lang="pt-PT" sz="2100" dirty="0" smtClean="0">
                <a:latin typeface="Palatino Linotype" pitchFamily="18" charset="0"/>
              </a:rPr>
              <a:t>Reforçam a </a:t>
            </a:r>
            <a:r>
              <a:rPr lang="pt-PT" sz="2100" dirty="0" smtClean="0">
                <a:latin typeface="Palatino Linotype" pitchFamily="18" charset="0"/>
              </a:rPr>
              <a:t>dimensão social do ensino superior.</a:t>
            </a:r>
          </a:p>
          <a:p>
            <a:endParaRPr lang="pt-PT" sz="2100" dirty="0" smtClean="0">
              <a:latin typeface="Palatino Linotype" pitchFamily="18" charset="0"/>
            </a:endParaRPr>
          </a:p>
          <a:p>
            <a:endParaRPr lang="pt-PT" sz="2100" dirty="0" smtClean="0">
              <a:latin typeface="Palatino Linotype" pitchFamily="18" charset="0"/>
            </a:endParaRPr>
          </a:p>
          <a:p>
            <a:endParaRPr lang="pt-PT" sz="2100" dirty="0">
              <a:latin typeface="Palatino Linotype" pitchFamily="18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2667000" y="533400"/>
            <a:ext cx="34900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600" b="1" dirty="0" smtClean="0">
                <a:latin typeface="Palatino Linotype" pitchFamily="18" charset="0"/>
              </a:rPr>
              <a:t>CONCLUSÕES</a:t>
            </a:r>
            <a:endParaRPr lang="en-US" sz="3600" b="1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04800" y="1751886"/>
            <a:ext cx="8839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Palatino Linotype" pitchFamily="18" charset="0"/>
              </a:rPr>
              <a:t>[1] Anuário Financeiro das Instituições Públicas de Ensino Superior Politécnico 2008</a:t>
            </a:r>
          </a:p>
          <a:p>
            <a:r>
              <a:rPr lang="pt-PT" dirty="0" smtClean="0">
                <a:latin typeface="Palatino Linotype" pitchFamily="18" charset="0"/>
              </a:rPr>
              <a:t>Conselho Coordenador dos Institutos Superiores Politécnicos</a:t>
            </a:r>
            <a:r>
              <a:rPr lang="pt-PT" dirty="0" smtClean="0">
                <a:latin typeface="Palatino Linotype" pitchFamily="18" charset="0"/>
              </a:rPr>
              <a:t>.</a:t>
            </a:r>
          </a:p>
          <a:p>
            <a:endParaRPr lang="pt-PT" dirty="0" smtClean="0">
              <a:latin typeface="Palatino Linotype" pitchFamily="18" charset="0"/>
            </a:endParaRPr>
          </a:p>
          <a:p>
            <a:r>
              <a:rPr lang="pt-PT" dirty="0" smtClean="0">
                <a:latin typeface="Palatino Linotype" pitchFamily="18" charset="0"/>
              </a:rPr>
              <a:t>[2] Conclusões do Conselho de 11 de Maio de 2010 sobre a dimensão social da</a:t>
            </a:r>
          </a:p>
          <a:p>
            <a:r>
              <a:rPr lang="pt-PT" dirty="0" smtClean="0">
                <a:latin typeface="Palatino Linotype" pitchFamily="18" charset="0"/>
              </a:rPr>
              <a:t>educação e da formação</a:t>
            </a:r>
            <a:r>
              <a:rPr lang="pt-PT" dirty="0" smtClean="0">
                <a:latin typeface="Palatino Linotype" pitchFamily="18" charset="0"/>
              </a:rPr>
              <a:t>. Jornal </a:t>
            </a:r>
            <a:r>
              <a:rPr lang="pt-PT" dirty="0" smtClean="0">
                <a:latin typeface="Palatino Linotype" pitchFamily="18" charset="0"/>
              </a:rPr>
              <a:t>Oficial da União Europeia C 135 de </a:t>
            </a:r>
            <a:r>
              <a:rPr lang="pt-PT" dirty="0" smtClean="0">
                <a:latin typeface="Palatino Linotype" pitchFamily="18" charset="0"/>
              </a:rPr>
              <a:t>26.5.2010.</a:t>
            </a:r>
          </a:p>
          <a:p>
            <a:endParaRPr lang="pt-PT" dirty="0" smtClean="0">
              <a:latin typeface="Palatino Linotype" pitchFamily="18" charset="0"/>
            </a:endParaRPr>
          </a:p>
          <a:p>
            <a:r>
              <a:rPr lang="pt-PT" dirty="0" smtClean="0">
                <a:latin typeface="Palatino Linotype" pitchFamily="18" charset="0"/>
              </a:rPr>
              <a:t>[3] Cursos de Especialização Tecnológica: Evolução 2006-2009 - DGES Fevereiro</a:t>
            </a:r>
          </a:p>
          <a:p>
            <a:r>
              <a:rPr lang="pt-PT" dirty="0" smtClean="0">
                <a:latin typeface="Palatino Linotype" pitchFamily="18" charset="0"/>
              </a:rPr>
              <a:t>2010.</a:t>
            </a:r>
          </a:p>
          <a:p>
            <a:r>
              <a:rPr lang="pt-PT" dirty="0" smtClean="0">
                <a:latin typeface="Palatino Linotype" pitchFamily="18" charset="0"/>
              </a:rPr>
              <a:t>[4] Cursos de Especialização Tecnológica no Ensino Superior Inscritos [2004-05 a</a:t>
            </a:r>
          </a:p>
          <a:p>
            <a:r>
              <a:rPr lang="pt-PT" dirty="0" smtClean="0">
                <a:latin typeface="Palatino Linotype" pitchFamily="18" charset="0"/>
              </a:rPr>
              <a:t>2008-09] | Diplomados [2005-06 a 2007-08] - Gabinete de Planeamento, Estratégia,</a:t>
            </a:r>
          </a:p>
          <a:p>
            <a:r>
              <a:rPr lang="pt-PT" dirty="0" smtClean="0">
                <a:latin typeface="Palatino Linotype" pitchFamily="18" charset="0"/>
              </a:rPr>
              <a:t>Avaliação e Relações Internacionais Ministério da Ciência, Tecnologia e Ensino</a:t>
            </a:r>
          </a:p>
          <a:p>
            <a:r>
              <a:rPr lang="pt-PT" dirty="0" smtClean="0">
                <a:latin typeface="Palatino Linotype" pitchFamily="18" charset="0"/>
              </a:rPr>
              <a:t>Superior / Direcção de Serviços de Informação Estatística em Ensino Superior – </a:t>
            </a:r>
            <a:r>
              <a:rPr lang="pt-PT" dirty="0" smtClean="0">
                <a:latin typeface="Palatino Linotype" pitchFamily="18" charset="0"/>
              </a:rPr>
              <a:t>2010</a:t>
            </a:r>
          </a:p>
          <a:p>
            <a:endParaRPr lang="pt-PT" dirty="0" smtClean="0">
              <a:latin typeface="Palatino Linotype" pitchFamily="18" charset="0"/>
            </a:endParaRPr>
          </a:p>
          <a:p>
            <a:r>
              <a:rPr lang="pt-PT" dirty="0" smtClean="0">
                <a:latin typeface="Palatino Linotype" pitchFamily="18" charset="0"/>
              </a:rPr>
              <a:t>[5] Documentos internos do Instituto Politécnico de Santarém</a:t>
            </a:r>
            <a:r>
              <a:rPr lang="pt-PT" dirty="0" smtClean="0">
                <a:latin typeface="Palatino Linotype" pitchFamily="18" charset="0"/>
              </a:rPr>
              <a:t>.</a:t>
            </a:r>
          </a:p>
          <a:p>
            <a:endParaRPr lang="pt-PT" dirty="0" smtClean="0">
              <a:latin typeface="Palatino Linotype" pitchFamily="18" charset="0"/>
            </a:endParaRPr>
          </a:p>
          <a:p>
            <a:r>
              <a:rPr lang="pt-PT" dirty="0" smtClean="0">
                <a:latin typeface="Palatino Linotype" pitchFamily="18" charset="0"/>
              </a:rPr>
              <a:t>[6] Programas de Desenvolvimento das instituições de ensino superior politécnico -</a:t>
            </a:r>
          </a:p>
          <a:p>
            <a:r>
              <a:rPr lang="pt-PT" dirty="0" smtClean="0">
                <a:latin typeface="Palatino Linotype" pitchFamily="18" charset="0"/>
              </a:rPr>
              <a:t>Conselho Coordenador dos Institutos Superiores Politécnicos - Setembro 2010</a:t>
            </a:r>
            <a:endParaRPr lang="pt-PT" dirty="0">
              <a:latin typeface="Palatino Linotype" pitchFamily="18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2667000" y="533400"/>
            <a:ext cx="36888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600" b="1" dirty="0" smtClean="0">
                <a:latin typeface="Palatino Linotype" pitchFamily="18" charset="0"/>
              </a:rPr>
              <a:t>BIBLIOGRAFIA</a:t>
            </a:r>
            <a:endParaRPr lang="en-US" sz="3600" b="1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57200" y="421560"/>
            <a:ext cx="8229600" cy="8485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4400" b="1" smtClean="0"/>
              <a:t>SUMÁRIO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64551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/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endParaRPr sz="3200" dirty="0" smtClean="0"/>
          </a:p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200" b="1" dirty="0" smtClean="0"/>
              <a:t>INTRODUÇÃO</a:t>
            </a:r>
          </a:p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b="1" dirty="0" smtClean="0"/>
              <a:t>CET NO IPS</a:t>
            </a:r>
            <a:endParaRPr lang="en-US" sz="3200" b="1" dirty="0" smtClean="0"/>
          </a:p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200" b="1" dirty="0" smtClean="0"/>
              <a:t>CANDIDATOS </a:t>
            </a:r>
            <a:r>
              <a:rPr lang="en-US" sz="3200" b="1" dirty="0" smtClean="0"/>
              <a:t>- PERFIL</a:t>
            </a:r>
            <a:endParaRPr lang="en-US" sz="3200" b="1" dirty="0" smtClean="0"/>
          </a:p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200" b="1" dirty="0" smtClean="0"/>
              <a:t>PERCURSO </a:t>
            </a:r>
            <a:r>
              <a:rPr lang="en-US" sz="3200" b="1" dirty="0" smtClean="0"/>
              <a:t>APÓS </a:t>
            </a:r>
            <a:r>
              <a:rPr lang="en-US" sz="3200" b="1" dirty="0" smtClean="0"/>
              <a:t>DET</a:t>
            </a:r>
          </a:p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200" b="1" dirty="0" smtClean="0"/>
              <a:t>CONCLUSÕES</a:t>
            </a:r>
            <a:endParaRPr lang="en-US" sz="3200" b="1" dirty="0" smtClean="0"/>
          </a:p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3200" b="1" dirty="0" smtClean="0"/>
              <a:t>BIBLIOGRAFIA</a:t>
            </a:r>
          </a:p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endParaRPr sz="3200" dirty="0" smtClean="0"/>
          </a:p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endParaRPr sz="3200" dirty="0" smtClean="0"/>
          </a:p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endParaRPr sz="3200" dirty="0" smtClean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57200" y="271800"/>
            <a:ext cx="8229600" cy="1148400"/>
          </a:xfrm>
          <a:prstGeom prst="rect">
            <a:avLst/>
          </a:prstGeom>
          <a:noFill/>
          <a:ln/>
        </p:spPr>
        <p:txBody>
          <a:bodyPr wrap="square" lIns="90000" tIns="46800" rIns="90000" bIns="46800"/>
          <a:lstStyle/>
          <a:p>
            <a:pPr marL="0" indent="0">
              <a:buNone/>
              <a:tabLst/>
            </a:pPr>
            <a:r>
              <a:rPr lang="en-US" smtClean="0"/>
              <a:t>INTRODUÇÃO</a:t>
            </a:r>
          </a:p>
        </p:txBody>
      </p:sp>
      <p:sp>
        <p:nvSpPr>
          <p:cNvPr id="4" name="Rectângulo 3"/>
          <p:cNvSpPr/>
          <p:nvPr/>
        </p:nvSpPr>
        <p:spPr>
          <a:xfrm>
            <a:off x="381000" y="1905000"/>
            <a:ext cx="8763000" cy="1981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100" dirty="0" smtClean="0">
                <a:latin typeface="Palatino Linotype" pitchFamily="18" charset="0"/>
              </a:rPr>
              <a:t>Os Cursos de Especialização Tecnológica (CET) são formações pós-secundárias não superiores, que visam conferir qualificação profissional do nível 5, numa escala de 1 a 8 e são regulamentados  pelo Decreto-Lei n.º 88/2006, de 23 de Maio.</a:t>
            </a:r>
            <a:endParaRPr lang="pt-PT" sz="2100" dirty="0">
              <a:latin typeface="Palatino Linotype" pitchFamily="18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28600" y="4648200"/>
            <a:ext cx="8534400" cy="149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100" dirty="0" smtClean="0">
                <a:latin typeface="Palatino Linotype" pitchFamily="18" charset="0"/>
              </a:rPr>
              <a:t>Estão registados 11 CET, nove na Escola Superior Agrária de Santarém (ESAS) (um deles está previsto o seu cancelamento) e dois na Escola Superior de Gestão e Tecnologia de Santarém (ESGTS). </a:t>
            </a:r>
            <a:endParaRPr lang="pt-PT" sz="2100" dirty="0">
              <a:latin typeface="Palatino Linotyp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10756287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ixaDeTexto 3"/>
          <p:cNvSpPr txBox="1"/>
          <p:nvPr/>
        </p:nvSpPr>
        <p:spPr>
          <a:xfrm>
            <a:off x="1143000" y="228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 smtClean="0">
                <a:latin typeface="Palatino Linotype" pitchFamily="18" charset="0"/>
              </a:rPr>
              <a:t>CET registados no IPS</a:t>
            </a:r>
            <a:endParaRPr lang="pt-PT" sz="36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57200" y="460369"/>
            <a:ext cx="8542800" cy="771623"/>
          </a:xfrm>
          <a:prstGeom prst="rect">
            <a:avLst/>
          </a:prstGeom>
          <a:noFill/>
          <a:ln/>
        </p:spPr>
        <p:txBody>
          <a:bodyPr wrap="square" lIns="90000" tIns="46800" rIns="90000" bIns="46800">
            <a:spAutoFit/>
          </a:bodyPr>
          <a:lstStyle/>
          <a:p>
            <a:pPr marL="0" indent="0">
              <a:buNone/>
              <a:tabLst/>
            </a:pPr>
            <a:r>
              <a:rPr lang="en-US" b="1" dirty="0" smtClean="0"/>
              <a:t>CET </a:t>
            </a:r>
            <a:r>
              <a:rPr lang="en-US" b="1" dirty="0" smtClean="0"/>
              <a:t>EM FUNCIONAMENTO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2000"/>
            <a:ext cx="4015800" cy="4528800"/>
          </a:xfrm>
          <a:prstGeom prst="rect">
            <a:avLst/>
          </a:prstGeom>
          <a:noFill/>
          <a:ln/>
        </p:spPr>
        <p:txBody>
          <a:bodyPr wrap="square" lIns="90000" tIns="46800" rIns="90000" bIns="46800"/>
          <a:lstStyle/>
          <a:p>
            <a:pPr marL="1026000" indent="-342000" algn="l">
              <a:buClr>
                <a:srgbClr val="425032"/>
              </a:buClr>
              <a:buSzPct val="100000"/>
              <a:buFont typeface="StarSymbol"/>
              <a:buChar char="•"/>
              <a:tabLst/>
            </a:pPr>
            <a:r>
              <a:rPr lang="en-US" b="1" dirty="0" smtClean="0"/>
              <a:t>ESGTS</a:t>
            </a:r>
          </a:p>
          <a:p>
            <a:pPr marL="1026000" indent="-342000">
              <a:buClr>
                <a:srgbClr val="425032"/>
              </a:buClr>
              <a:buSzPct val="100000"/>
              <a:buFont typeface="StarSymbol"/>
              <a:buChar char="•"/>
              <a:tabLst/>
            </a:pPr>
            <a:r>
              <a:rPr lang="en-US" sz="2800" dirty="0" smtClean="0"/>
              <a:t> </a:t>
            </a:r>
            <a:r>
              <a:rPr lang="en-US" sz="2800" dirty="0" err="1" smtClean="0"/>
              <a:t>Instalação</a:t>
            </a:r>
            <a:r>
              <a:rPr lang="en-US" sz="2800" dirty="0" smtClean="0"/>
              <a:t> e </a:t>
            </a:r>
            <a:r>
              <a:rPr lang="en-US" sz="2800" dirty="0" err="1" smtClean="0"/>
              <a:t>Manutenção</a:t>
            </a:r>
            <a:r>
              <a:rPr lang="en-US" sz="2800" dirty="0" smtClean="0"/>
              <a:t> de </a:t>
            </a:r>
            <a:r>
              <a:rPr lang="en-US" sz="2800" dirty="0" err="1" smtClean="0"/>
              <a:t>Redes</a:t>
            </a:r>
            <a:r>
              <a:rPr lang="en-US" sz="2800" dirty="0" smtClean="0"/>
              <a:t> e </a:t>
            </a:r>
            <a:r>
              <a:rPr lang="en-US" sz="2800" dirty="0" err="1" smtClean="0"/>
              <a:t>Sistemas</a:t>
            </a:r>
            <a:r>
              <a:rPr lang="en-US" sz="2800" dirty="0" smtClean="0"/>
              <a:t> </a:t>
            </a:r>
            <a:r>
              <a:rPr lang="en-US" sz="2800" dirty="0" err="1" smtClean="0"/>
              <a:t>Informáticos</a:t>
            </a:r>
            <a:r>
              <a:rPr lang="en-US" sz="2800" dirty="0" smtClean="0"/>
              <a:t> </a:t>
            </a:r>
          </a:p>
          <a:p>
            <a:pPr marL="1026000" indent="-342000">
              <a:buClr>
                <a:srgbClr val="425032"/>
              </a:buClr>
              <a:buSzPct val="100000"/>
              <a:buFont typeface="StarSymbol"/>
              <a:buChar char="•"/>
              <a:tabLst/>
            </a:pPr>
            <a:r>
              <a:rPr lang="en-US" sz="2800" dirty="0" err="1" smtClean="0"/>
              <a:t>Desenvolvimento</a:t>
            </a:r>
            <a:r>
              <a:rPr lang="en-US" sz="2800" dirty="0" smtClean="0"/>
              <a:t> de </a:t>
            </a:r>
            <a:r>
              <a:rPr lang="en-US" sz="2800" dirty="0" err="1" smtClean="0"/>
              <a:t>Produtos</a:t>
            </a:r>
            <a:r>
              <a:rPr lang="en-US" sz="2800" dirty="0" smtClean="0"/>
              <a:t> </a:t>
            </a:r>
            <a:r>
              <a:rPr lang="en-US" sz="2800" dirty="0" err="1" smtClean="0"/>
              <a:t>Multimédia</a:t>
            </a:r>
            <a:endParaRPr lang="en-US" sz="2800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73880" y="1602000"/>
            <a:ext cx="4470120" cy="4873320"/>
          </a:xfrm>
          <a:prstGeom prst="rect">
            <a:avLst/>
          </a:prstGeom>
          <a:noFill/>
          <a:ln/>
        </p:spPr>
        <p:txBody>
          <a:bodyPr wrap="square" lIns="90000" tIns="46800" rIns="90000" bIns="46800"/>
          <a:lstStyle/>
          <a:p>
            <a:pPr marL="1026000" indent="-342000">
              <a:buClr>
                <a:srgbClr val="425032"/>
              </a:buClr>
              <a:buSzPct val="100000"/>
              <a:buFont typeface="StarSymbol"/>
              <a:buChar char="•"/>
              <a:tabLst/>
            </a:pPr>
            <a:r>
              <a:rPr lang="en-US" b="1" smtClean="0"/>
              <a:t>ESAS</a:t>
            </a:r>
          </a:p>
          <a:p>
            <a:pPr marL="1026000" indent="-342000" algn="l">
              <a:buClr>
                <a:srgbClr val="425032"/>
              </a:buClr>
              <a:buSzPct val="100000"/>
              <a:buFont typeface="StarSymbol"/>
              <a:buChar char="•"/>
              <a:tabLst/>
            </a:pPr>
            <a:r>
              <a:rPr lang="en-US" sz="2800" smtClean="0"/>
              <a:t>Segurança e Higiene Alimentar</a:t>
            </a:r>
          </a:p>
          <a:p>
            <a:pPr marL="1026000" indent="-342000" algn="l">
              <a:buClr>
                <a:srgbClr val="425032"/>
              </a:buClr>
              <a:buSzPct val="100000"/>
              <a:buFont typeface="StarSymbol"/>
              <a:buChar char="•"/>
              <a:tabLst/>
            </a:pPr>
            <a:r>
              <a:rPr lang="en-US" sz="2800" smtClean="0"/>
              <a:t>Cuidados Veterinários</a:t>
            </a:r>
          </a:p>
          <a:p>
            <a:pPr marL="1026000" indent="-342000" algn="l">
              <a:buClr>
                <a:srgbClr val="425032"/>
              </a:buClr>
              <a:buSzPct val="100000"/>
              <a:buFont typeface="StarSymbol"/>
              <a:buChar char="•"/>
              <a:tabLst/>
            </a:pPr>
            <a:r>
              <a:rPr lang="en-US" sz="2800" smtClean="0"/>
              <a:t>Maneio e Utilização de Cavalos</a:t>
            </a:r>
          </a:p>
          <a:p>
            <a:pPr marL="1026000" indent="-342000" algn="l">
              <a:buClr>
                <a:srgbClr val="425032"/>
              </a:buClr>
              <a:buSzPct val="100000"/>
              <a:buFont typeface="StarSymbol"/>
              <a:buChar char="•"/>
              <a:tabLst/>
            </a:pPr>
            <a:r>
              <a:rPr lang="en-US" sz="2800" smtClean="0"/>
              <a:t>Viticultura e Enologia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09600" y="1981200"/>
            <a:ext cx="8305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 smtClean="0">
                <a:latin typeface="Palatino Linotype" pitchFamily="18" charset="0"/>
              </a:rPr>
              <a:t>D</a:t>
            </a:r>
            <a:r>
              <a:rPr lang="pt-PT" sz="2800" dirty="0" smtClean="0">
                <a:latin typeface="Palatino Linotype" pitchFamily="18" charset="0"/>
              </a:rPr>
              <a:t>istribuição </a:t>
            </a:r>
            <a:r>
              <a:rPr lang="pt-PT" sz="2800" dirty="0" smtClean="0">
                <a:latin typeface="Palatino Linotype" pitchFamily="18" charset="0"/>
              </a:rPr>
              <a:t>por distrito de origem em cada ano lectivo. </a:t>
            </a:r>
            <a:endParaRPr lang="pt-PT" sz="28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pt-PT" sz="2800" dirty="0" smtClean="0">
                <a:latin typeface="Palatino Linotype" pitchFamily="18" charset="0"/>
              </a:rPr>
              <a:t>predomínio </a:t>
            </a:r>
            <a:r>
              <a:rPr lang="pt-PT" sz="2800" dirty="0" smtClean="0">
                <a:latin typeface="Palatino Linotype" pitchFamily="18" charset="0"/>
              </a:rPr>
              <a:t>de candidatos oriundos do distrito de Santarém, seguidos de Lisboa e Leiria. </a:t>
            </a:r>
            <a:endParaRPr lang="pt-PT" sz="28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pt-PT" sz="2800" dirty="0" smtClean="0">
                <a:latin typeface="Palatino Linotype" pitchFamily="18" charset="0"/>
              </a:rPr>
              <a:t>Existe também procura por </a:t>
            </a:r>
            <a:r>
              <a:rPr lang="pt-PT" sz="2800" dirty="0" smtClean="0">
                <a:latin typeface="Palatino Linotype" pitchFamily="18" charset="0"/>
              </a:rPr>
              <a:t>parte de candidatos de várias regiões dos Pais, especialmente do Sul, como Portalegre, Setúbal, Beja, Évora, </a:t>
            </a:r>
            <a:r>
              <a:rPr lang="pt-PT" sz="2800" dirty="0" smtClean="0">
                <a:latin typeface="Palatino Linotype" pitchFamily="18" charset="0"/>
              </a:rPr>
              <a:t>Faro.</a:t>
            </a:r>
            <a:endParaRPr lang="pt-PT" sz="28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pt-PT" sz="2800" dirty="0">
              <a:latin typeface="Palatino Linotype" pitchFamily="18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295400" y="381000"/>
            <a:ext cx="66715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000" indent="-342000">
              <a:spcBef>
                <a:spcPts val="765"/>
              </a:spcBef>
              <a:spcAft>
                <a:spcPts val="0"/>
              </a:spcAft>
              <a:buNone/>
              <a:tabLst>
                <a:tab pos="914400" algn="l"/>
              </a:tabLst>
            </a:pPr>
            <a:r>
              <a:rPr lang="en-US" sz="4400" b="1" dirty="0" smtClean="0">
                <a:latin typeface="Palatino Linotype" pitchFamily="18" charset="0"/>
              </a:rPr>
              <a:t>CANDIDATOS - PERFIL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81200"/>
            <a:ext cx="8000999" cy="4478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ângulo 2"/>
          <p:cNvSpPr/>
          <p:nvPr/>
        </p:nvSpPr>
        <p:spPr>
          <a:xfrm>
            <a:off x="304800" y="457200"/>
            <a:ext cx="891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Palatino Linotype" pitchFamily="18" charset="0"/>
              </a:rPr>
              <a:t>Origem geográfica dos candidatos aos CET no </a:t>
            </a:r>
            <a:r>
              <a:rPr lang="pt-PT" sz="3200" dirty="0" err="1" smtClean="0">
                <a:latin typeface="Palatino Linotype" pitchFamily="18" charset="0"/>
              </a:rPr>
              <a:t>IPSantarém</a:t>
            </a:r>
            <a:endParaRPr lang="pt-PT" sz="32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8113190" cy="456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ângulo 2"/>
          <p:cNvSpPr/>
          <p:nvPr/>
        </p:nvSpPr>
        <p:spPr>
          <a:xfrm>
            <a:off x="304800" y="457200"/>
            <a:ext cx="891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Palatino Linotype" pitchFamily="18" charset="0"/>
              </a:rPr>
              <a:t>Origem geográfica dos candidatos aos CET no </a:t>
            </a:r>
            <a:r>
              <a:rPr lang="pt-PT" sz="3200" dirty="0" err="1" smtClean="0">
                <a:latin typeface="Palatino Linotype" pitchFamily="18" charset="0"/>
              </a:rPr>
              <a:t>IPSantarém</a:t>
            </a:r>
            <a:endParaRPr lang="pt-PT" sz="32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795" y="1895474"/>
            <a:ext cx="8412005" cy="478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ângulo 2"/>
          <p:cNvSpPr/>
          <p:nvPr/>
        </p:nvSpPr>
        <p:spPr>
          <a:xfrm>
            <a:off x="304800" y="457200"/>
            <a:ext cx="891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Palatino Linotype" pitchFamily="18" charset="0"/>
              </a:rPr>
              <a:t>Origem geográfica dos candidatos aos CET no </a:t>
            </a:r>
            <a:r>
              <a:rPr lang="pt-PT" sz="3200" dirty="0" err="1" smtClean="0">
                <a:latin typeface="Palatino Linotype" pitchFamily="18" charset="0"/>
              </a:rPr>
              <a:t>IPSantarém</a:t>
            </a:r>
            <a:endParaRPr lang="pt-PT" sz="32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650</Words>
  <Application>Microsoft Office PowerPoint</Application>
  <PresentationFormat>Apresentação no Ecrã (4:3)</PresentationFormat>
  <Paragraphs>84</Paragraphs>
  <Slides>19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19</vt:i4>
      </vt:variant>
    </vt:vector>
  </HeadingPairs>
  <TitlesOfParts>
    <vt:vector size="20" baseType="lpstr">
      <vt:lpstr>Office Theme</vt:lpstr>
      <vt:lpstr>Os CET no Instituto Politécnico de Santarém </vt:lpstr>
      <vt:lpstr>SUMÁRIO</vt:lpstr>
      <vt:lpstr>INTRODUÇÃO</vt:lpstr>
      <vt:lpstr>Diapositivo 4</vt:lpstr>
      <vt:lpstr>CET EM FUNCIONAMENTO</vt:lpstr>
      <vt:lpstr>Diapositivo 6</vt:lpstr>
      <vt:lpstr>Diapositivo 7</vt:lpstr>
      <vt:lpstr>Diapositivo 8</vt:lpstr>
      <vt:lpstr>Diapositivo 9</vt:lpstr>
      <vt:lpstr>Diapositivo 10</vt:lpstr>
      <vt:lpstr>Habilitação de ingresso dos candidatos aos CET</vt:lpstr>
      <vt:lpstr>CANDIDATOS - PERFIL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Talinha</dc:creator>
  <cp:lastModifiedBy>Sofia</cp:lastModifiedBy>
  <cp:revision>11</cp:revision>
  <dcterms:created xsi:type="dcterms:W3CDTF">2006-08-16T00:00:00Z</dcterms:created>
  <dcterms:modified xsi:type="dcterms:W3CDTF">2011-06-16T18:09:07Z</dcterms:modified>
</cp:coreProperties>
</file>