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6" r:id="rId2"/>
    <p:sldId id="267" r:id="rId3"/>
    <p:sldId id="291" r:id="rId4"/>
    <p:sldId id="287" r:id="rId5"/>
    <p:sldId id="288" r:id="rId6"/>
    <p:sldId id="289" r:id="rId7"/>
    <p:sldId id="290" r:id="rId8"/>
    <p:sldId id="293" r:id="rId9"/>
    <p:sldId id="292" r:id="rId10"/>
    <p:sldId id="285" r:id="rId11"/>
    <p:sldId id="278" r:id="rId12"/>
    <p:sldId id="276" r:id="rId13"/>
    <p:sldId id="275" r:id="rId14"/>
    <p:sldId id="274" r:id="rId15"/>
    <p:sldId id="260" r:id="rId16"/>
    <p:sldId id="273" r:id="rId17"/>
    <p:sldId id="281" r:id="rId18"/>
    <p:sldId id="282" r:id="rId19"/>
    <p:sldId id="284" r:id="rId20"/>
    <p:sldId id="265" r:id="rId2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>
      <p:cViewPr varScale="1">
        <p:scale>
          <a:sx n="73" d="100"/>
          <a:sy n="73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E4AF15-D253-409D-A102-63029B4BDD45}" type="doc">
      <dgm:prSet loTypeId="urn:microsoft.com/office/officeart/2005/8/layout/process1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pt-PT"/>
        </a:p>
      </dgm:t>
    </dgm:pt>
    <dgm:pt modelId="{3682045B-64AE-444E-AC8B-CD7E82130E4F}">
      <dgm:prSet/>
      <dgm:spPr/>
      <dgm:t>
        <a:bodyPr/>
        <a:lstStyle/>
        <a:p>
          <a:pPr rtl="0"/>
          <a:r>
            <a:rPr lang="pt-PT" dirty="0" smtClean="0"/>
            <a:t>Gestão das actividades da Turma</a:t>
          </a:r>
          <a:endParaRPr lang="pt-PT" dirty="0"/>
        </a:p>
      </dgm:t>
    </dgm:pt>
    <dgm:pt modelId="{31A6A16F-7E40-463F-AD92-1F59DFEDDB58}" type="parTrans" cxnId="{03F4545B-6125-41E7-8FB0-2FF229A911C2}">
      <dgm:prSet/>
      <dgm:spPr/>
      <dgm:t>
        <a:bodyPr/>
        <a:lstStyle/>
        <a:p>
          <a:endParaRPr lang="pt-PT"/>
        </a:p>
      </dgm:t>
    </dgm:pt>
    <dgm:pt modelId="{1B98F00D-13FF-4A1C-9F28-8927D7595FC0}" type="sibTrans" cxnId="{03F4545B-6125-41E7-8FB0-2FF229A911C2}">
      <dgm:prSet/>
      <dgm:spPr/>
      <dgm:t>
        <a:bodyPr/>
        <a:lstStyle/>
        <a:p>
          <a:endParaRPr lang="pt-PT"/>
        </a:p>
      </dgm:t>
    </dgm:pt>
    <dgm:pt modelId="{E78FD664-3259-4648-BCF0-BF1FC1CD8374}">
      <dgm:prSet/>
      <dgm:spPr/>
      <dgm:t>
        <a:bodyPr/>
        <a:lstStyle/>
        <a:p>
          <a:pPr rtl="0"/>
          <a:r>
            <a:rPr lang="pt-PT" dirty="0" smtClean="0"/>
            <a:t>Realização de actividades colaborativas</a:t>
          </a:r>
          <a:endParaRPr lang="pt-PT" dirty="0"/>
        </a:p>
      </dgm:t>
    </dgm:pt>
    <dgm:pt modelId="{3EE1BD29-BEA8-4CC5-B237-5D3335614447}" type="parTrans" cxnId="{4284A3C7-A479-4B50-8F10-40D1971329B0}">
      <dgm:prSet/>
      <dgm:spPr/>
      <dgm:t>
        <a:bodyPr/>
        <a:lstStyle/>
        <a:p>
          <a:endParaRPr lang="pt-PT"/>
        </a:p>
      </dgm:t>
    </dgm:pt>
    <dgm:pt modelId="{2612705D-4781-4206-AF98-884CB6AC55B0}" type="sibTrans" cxnId="{4284A3C7-A479-4B50-8F10-40D1971329B0}">
      <dgm:prSet/>
      <dgm:spPr/>
      <dgm:t>
        <a:bodyPr/>
        <a:lstStyle/>
        <a:p>
          <a:endParaRPr lang="pt-PT"/>
        </a:p>
      </dgm:t>
    </dgm:pt>
    <dgm:pt modelId="{DA6E6253-ACBB-438F-A11D-7985A85F9008}">
      <dgm:prSet/>
      <dgm:spPr/>
      <dgm:t>
        <a:bodyPr/>
        <a:lstStyle/>
        <a:p>
          <a:pPr rtl="0"/>
          <a:r>
            <a:rPr lang="pt-PT" dirty="0" smtClean="0"/>
            <a:t>Novas ferramentas pedagógicas</a:t>
          </a:r>
          <a:endParaRPr lang="pt-PT" dirty="0"/>
        </a:p>
      </dgm:t>
    </dgm:pt>
    <dgm:pt modelId="{4D2307F6-AEF8-4F4D-9ED7-2EC8B15170D3}" type="parTrans" cxnId="{07FB2374-5699-4E8B-93F5-66E3D4ACFF6B}">
      <dgm:prSet/>
      <dgm:spPr/>
      <dgm:t>
        <a:bodyPr/>
        <a:lstStyle/>
        <a:p>
          <a:endParaRPr lang="pt-PT"/>
        </a:p>
      </dgm:t>
    </dgm:pt>
    <dgm:pt modelId="{DFEE4813-FE3E-41C5-9393-C79779CDECFC}" type="sibTrans" cxnId="{07FB2374-5699-4E8B-93F5-66E3D4ACFF6B}">
      <dgm:prSet/>
      <dgm:spPr/>
      <dgm:t>
        <a:bodyPr/>
        <a:lstStyle/>
        <a:p>
          <a:endParaRPr lang="pt-PT"/>
        </a:p>
      </dgm:t>
    </dgm:pt>
    <dgm:pt modelId="{8B5AA999-F283-4567-BABD-6279F4E7293D}" type="pres">
      <dgm:prSet presAssocID="{FCE4AF15-D253-409D-A102-63029B4BDD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761F6DF-7C9D-47F6-9A19-2F69CF557A25}" type="pres">
      <dgm:prSet presAssocID="{3682045B-64AE-444E-AC8B-CD7E82130E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41DAE38-4F5C-4E5D-99ED-EA0366ECFC1A}" type="pres">
      <dgm:prSet presAssocID="{1B98F00D-13FF-4A1C-9F28-8927D7595FC0}" presName="sibTrans" presStyleLbl="sibTrans2D1" presStyleIdx="0" presStyleCnt="2"/>
      <dgm:spPr/>
      <dgm:t>
        <a:bodyPr/>
        <a:lstStyle/>
        <a:p>
          <a:endParaRPr lang="pt-PT"/>
        </a:p>
      </dgm:t>
    </dgm:pt>
    <dgm:pt modelId="{A95B6521-7D80-41CC-80B1-6DB1B85EC67A}" type="pres">
      <dgm:prSet presAssocID="{1B98F00D-13FF-4A1C-9F28-8927D7595FC0}" presName="connectorText" presStyleLbl="sibTrans2D1" presStyleIdx="0" presStyleCnt="2"/>
      <dgm:spPr/>
      <dgm:t>
        <a:bodyPr/>
        <a:lstStyle/>
        <a:p>
          <a:endParaRPr lang="pt-PT"/>
        </a:p>
      </dgm:t>
    </dgm:pt>
    <dgm:pt modelId="{38B07B04-800D-4B6A-AFE3-968469ACDF0E}" type="pres">
      <dgm:prSet presAssocID="{E78FD664-3259-4648-BCF0-BF1FC1CD8374}" presName="node" presStyleLbl="node1" presStyleIdx="1" presStyleCnt="3" custLinFactNeighborY="-773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45B0DB7-5413-4A0A-92A6-0D591D667558}" type="pres">
      <dgm:prSet presAssocID="{2612705D-4781-4206-AF98-884CB6AC55B0}" presName="sibTrans" presStyleLbl="sibTrans2D1" presStyleIdx="1" presStyleCnt="2"/>
      <dgm:spPr/>
      <dgm:t>
        <a:bodyPr/>
        <a:lstStyle/>
        <a:p>
          <a:endParaRPr lang="pt-PT"/>
        </a:p>
      </dgm:t>
    </dgm:pt>
    <dgm:pt modelId="{A65FDBD2-F618-4DD9-BFC4-6259A707B382}" type="pres">
      <dgm:prSet presAssocID="{2612705D-4781-4206-AF98-884CB6AC55B0}" presName="connectorText" presStyleLbl="sibTrans2D1" presStyleIdx="1" presStyleCnt="2"/>
      <dgm:spPr/>
      <dgm:t>
        <a:bodyPr/>
        <a:lstStyle/>
        <a:p>
          <a:endParaRPr lang="pt-PT"/>
        </a:p>
      </dgm:t>
    </dgm:pt>
    <dgm:pt modelId="{3EAB13E7-6AA2-4D4E-9929-3D2C8281C9F5}" type="pres">
      <dgm:prSet presAssocID="{DA6E6253-ACBB-438F-A11D-7985A85F90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07FB2374-5699-4E8B-93F5-66E3D4ACFF6B}" srcId="{FCE4AF15-D253-409D-A102-63029B4BDD45}" destId="{DA6E6253-ACBB-438F-A11D-7985A85F9008}" srcOrd="2" destOrd="0" parTransId="{4D2307F6-AEF8-4F4D-9ED7-2EC8B15170D3}" sibTransId="{DFEE4813-FE3E-41C5-9393-C79779CDECFC}"/>
    <dgm:cxn modelId="{4284A3C7-A479-4B50-8F10-40D1971329B0}" srcId="{FCE4AF15-D253-409D-A102-63029B4BDD45}" destId="{E78FD664-3259-4648-BCF0-BF1FC1CD8374}" srcOrd="1" destOrd="0" parTransId="{3EE1BD29-BEA8-4CC5-B237-5D3335614447}" sibTransId="{2612705D-4781-4206-AF98-884CB6AC55B0}"/>
    <dgm:cxn modelId="{D4CAB8A7-CF03-46FF-B89D-756643065CE4}" type="presOf" srcId="{3682045B-64AE-444E-AC8B-CD7E82130E4F}" destId="{7761F6DF-7C9D-47F6-9A19-2F69CF557A25}" srcOrd="0" destOrd="0" presId="urn:microsoft.com/office/officeart/2005/8/layout/process1"/>
    <dgm:cxn modelId="{42919FF0-798D-49A4-8B07-1F456553C544}" type="presOf" srcId="{1B98F00D-13FF-4A1C-9F28-8927D7595FC0}" destId="{B41DAE38-4F5C-4E5D-99ED-EA0366ECFC1A}" srcOrd="0" destOrd="0" presId="urn:microsoft.com/office/officeart/2005/8/layout/process1"/>
    <dgm:cxn modelId="{DF746899-7DA9-4302-88F4-434E2D6BC4E6}" type="presOf" srcId="{E78FD664-3259-4648-BCF0-BF1FC1CD8374}" destId="{38B07B04-800D-4B6A-AFE3-968469ACDF0E}" srcOrd="0" destOrd="0" presId="urn:microsoft.com/office/officeart/2005/8/layout/process1"/>
    <dgm:cxn modelId="{2BBF0E21-28A6-4859-9161-D007B9749FA3}" type="presOf" srcId="{FCE4AF15-D253-409D-A102-63029B4BDD45}" destId="{8B5AA999-F283-4567-BABD-6279F4E7293D}" srcOrd="0" destOrd="0" presId="urn:microsoft.com/office/officeart/2005/8/layout/process1"/>
    <dgm:cxn modelId="{D54785ED-F586-4632-8402-D7CE0BBD92C9}" type="presOf" srcId="{DA6E6253-ACBB-438F-A11D-7985A85F9008}" destId="{3EAB13E7-6AA2-4D4E-9929-3D2C8281C9F5}" srcOrd="0" destOrd="0" presId="urn:microsoft.com/office/officeart/2005/8/layout/process1"/>
    <dgm:cxn modelId="{4A35AD08-3488-43D8-956F-8E02069DB8C4}" type="presOf" srcId="{1B98F00D-13FF-4A1C-9F28-8927D7595FC0}" destId="{A95B6521-7D80-41CC-80B1-6DB1B85EC67A}" srcOrd="1" destOrd="0" presId="urn:microsoft.com/office/officeart/2005/8/layout/process1"/>
    <dgm:cxn modelId="{D97FF9AF-2A3C-4120-92EA-BFE01EBE8B7E}" type="presOf" srcId="{2612705D-4781-4206-AF98-884CB6AC55B0}" destId="{845B0DB7-5413-4A0A-92A6-0D591D667558}" srcOrd="0" destOrd="0" presId="urn:microsoft.com/office/officeart/2005/8/layout/process1"/>
    <dgm:cxn modelId="{7EF17BC0-143A-47A0-B8A3-A8FDD5787519}" type="presOf" srcId="{2612705D-4781-4206-AF98-884CB6AC55B0}" destId="{A65FDBD2-F618-4DD9-BFC4-6259A707B382}" srcOrd="1" destOrd="0" presId="urn:microsoft.com/office/officeart/2005/8/layout/process1"/>
    <dgm:cxn modelId="{03F4545B-6125-41E7-8FB0-2FF229A911C2}" srcId="{FCE4AF15-D253-409D-A102-63029B4BDD45}" destId="{3682045B-64AE-444E-AC8B-CD7E82130E4F}" srcOrd="0" destOrd="0" parTransId="{31A6A16F-7E40-463F-AD92-1F59DFEDDB58}" sibTransId="{1B98F00D-13FF-4A1C-9F28-8927D7595FC0}"/>
    <dgm:cxn modelId="{FF647B80-1CE4-40CA-91B5-93D49B69B171}" type="presParOf" srcId="{8B5AA999-F283-4567-BABD-6279F4E7293D}" destId="{7761F6DF-7C9D-47F6-9A19-2F69CF557A25}" srcOrd="0" destOrd="0" presId="urn:microsoft.com/office/officeart/2005/8/layout/process1"/>
    <dgm:cxn modelId="{5E92F29B-5387-4757-899B-745D3B437D4B}" type="presParOf" srcId="{8B5AA999-F283-4567-BABD-6279F4E7293D}" destId="{B41DAE38-4F5C-4E5D-99ED-EA0366ECFC1A}" srcOrd="1" destOrd="0" presId="urn:microsoft.com/office/officeart/2005/8/layout/process1"/>
    <dgm:cxn modelId="{D827D686-3535-47AC-BDAD-822EE5609E85}" type="presParOf" srcId="{B41DAE38-4F5C-4E5D-99ED-EA0366ECFC1A}" destId="{A95B6521-7D80-41CC-80B1-6DB1B85EC67A}" srcOrd="0" destOrd="0" presId="urn:microsoft.com/office/officeart/2005/8/layout/process1"/>
    <dgm:cxn modelId="{E13B916C-2504-4D69-ACE9-88831B7F764B}" type="presParOf" srcId="{8B5AA999-F283-4567-BABD-6279F4E7293D}" destId="{38B07B04-800D-4B6A-AFE3-968469ACDF0E}" srcOrd="2" destOrd="0" presId="urn:microsoft.com/office/officeart/2005/8/layout/process1"/>
    <dgm:cxn modelId="{3DA641DD-0845-4AFA-87B9-E7A6FD08A7CA}" type="presParOf" srcId="{8B5AA999-F283-4567-BABD-6279F4E7293D}" destId="{845B0DB7-5413-4A0A-92A6-0D591D667558}" srcOrd="3" destOrd="0" presId="urn:microsoft.com/office/officeart/2005/8/layout/process1"/>
    <dgm:cxn modelId="{5F4A61F5-9AA8-4DA9-8569-DDF0A8A6DE8F}" type="presParOf" srcId="{845B0DB7-5413-4A0A-92A6-0D591D667558}" destId="{A65FDBD2-F618-4DD9-BFC4-6259A707B382}" srcOrd="0" destOrd="0" presId="urn:microsoft.com/office/officeart/2005/8/layout/process1"/>
    <dgm:cxn modelId="{0C15CB8C-FD57-48FC-B92D-2B36AEAB66A0}" type="presParOf" srcId="{8B5AA999-F283-4567-BABD-6279F4E7293D}" destId="{3EAB13E7-6AA2-4D4E-9929-3D2C8281C9F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61F6DF-7C9D-47F6-9A19-2F69CF557A25}">
      <dsp:nvSpPr>
        <dsp:cNvPr id="0" name=""/>
        <dsp:cNvSpPr/>
      </dsp:nvSpPr>
      <dsp:spPr>
        <a:xfrm>
          <a:off x="6969" y="0"/>
          <a:ext cx="2083073" cy="923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700" kern="1200" dirty="0" smtClean="0"/>
            <a:t>Gestão das actividades da Turma</a:t>
          </a:r>
          <a:endParaRPr lang="pt-PT" sz="1700" kern="1200" dirty="0"/>
        </a:p>
      </dsp:txBody>
      <dsp:txXfrm>
        <a:off x="6969" y="0"/>
        <a:ext cx="2083073" cy="923330"/>
      </dsp:txXfrm>
    </dsp:sp>
    <dsp:sp modelId="{B41DAE38-4F5C-4E5D-99ED-EA0366ECFC1A}">
      <dsp:nvSpPr>
        <dsp:cNvPr id="0" name=""/>
        <dsp:cNvSpPr/>
      </dsp:nvSpPr>
      <dsp:spPr>
        <a:xfrm>
          <a:off x="2298350" y="203363"/>
          <a:ext cx="441611" cy="5166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>
        <a:off x="2298350" y="203363"/>
        <a:ext cx="441611" cy="516602"/>
      </dsp:txXfrm>
    </dsp:sp>
    <dsp:sp modelId="{38B07B04-800D-4B6A-AFE3-968469ACDF0E}">
      <dsp:nvSpPr>
        <dsp:cNvPr id="0" name=""/>
        <dsp:cNvSpPr/>
      </dsp:nvSpPr>
      <dsp:spPr>
        <a:xfrm>
          <a:off x="2923272" y="0"/>
          <a:ext cx="2083073" cy="923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700" kern="1200" dirty="0" smtClean="0"/>
            <a:t>Realização de actividades colaborativas</a:t>
          </a:r>
          <a:endParaRPr lang="pt-PT" sz="1700" kern="1200" dirty="0"/>
        </a:p>
      </dsp:txBody>
      <dsp:txXfrm>
        <a:off x="2923272" y="0"/>
        <a:ext cx="2083073" cy="923330"/>
      </dsp:txXfrm>
    </dsp:sp>
    <dsp:sp modelId="{845B0DB7-5413-4A0A-92A6-0D591D667558}">
      <dsp:nvSpPr>
        <dsp:cNvPr id="0" name=""/>
        <dsp:cNvSpPr/>
      </dsp:nvSpPr>
      <dsp:spPr>
        <a:xfrm>
          <a:off x="5214653" y="203363"/>
          <a:ext cx="441611" cy="5166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>
        <a:off x="5214653" y="203363"/>
        <a:ext cx="441611" cy="516602"/>
      </dsp:txXfrm>
    </dsp:sp>
    <dsp:sp modelId="{3EAB13E7-6AA2-4D4E-9929-3D2C8281C9F5}">
      <dsp:nvSpPr>
        <dsp:cNvPr id="0" name=""/>
        <dsp:cNvSpPr/>
      </dsp:nvSpPr>
      <dsp:spPr>
        <a:xfrm>
          <a:off x="5839575" y="0"/>
          <a:ext cx="2083073" cy="923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700" kern="1200" dirty="0" smtClean="0"/>
            <a:t>Novas ferramentas pedagógicas</a:t>
          </a:r>
          <a:endParaRPr lang="pt-PT" sz="1700" kern="1200" dirty="0"/>
        </a:p>
      </dsp:txBody>
      <dsp:txXfrm>
        <a:off x="5839575" y="0"/>
        <a:ext cx="2083073" cy="923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CF13215-1155-451E-A914-DD34B70BC36A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B9AC4CD-C2DF-465B-9114-EB19DB07DCEC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5B7F600-D511-4554-A1CC-23941B7F5B75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pt-PT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pt-PT" noProof="0"/>
              <a:t>Clique para editar estilos de texto do Modelo Global</a:t>
            </a:r>
          </a:p>
          <a:p>
            <a:pPr lvl="1"/>
            <a:r>
              <a:rPr lang="pt-PT" noProof="0"/>
              <a:t>Segundo nível</a:t>
            </a:r>
          </a:p>
          <a:p>
            <a:pPr lvl="2"/>
            <a:r>
              <a:rPr lang="pt-PT" noProof="0"/>
              <a:t>Terceiro nível</a:t>
            </a:r>
          </a:p>
          <a:p>
            <a:pPr lvl="3"/>
            <a:r>
              <a:rPr lang="pt-PT" noProof="0"/>
              <a:t>Quarto nível</a:t>
            </a:r>
          </a:p>
          <a:p>
            <a:pPr lvl="4"/>
            <a:r>
              <a:rPr lang="pt-PT" noProof="0"/>
              <a:t>Quinto nível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22C7B22-A711-47E9-8268-07CFD3F0B9BC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DD8061-78D7-4575-B530-2CE8C5B4F25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4036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ABE5A8-EA02-403E-A6DD-E1662D450C4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8132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7B726-9327-41D8-B5F4-3C3C67F3200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018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01AC0-FFB4-411C-8C1E-39A8482A9F5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1204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8EBF90-886F-41FD-A4FF-E425196B462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2228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C876F7-F038-46FA-B3C7-25709538510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3252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5CE357-C8E1-40C4-B3AA-0575879C1C6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4276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A780E2-8F8E-4B4F-86E7-2F008711C597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7348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8D63A4-3C88-4FB3-B202-C68B0907270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58372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0B551C-9951-4662-A194-FAF599783E6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6042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2F463E-194D-41A6-B9C7-497C8B6E4EA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5B1CDF-4BA6-4B1C-97B3-FEFE2C90ED7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4F65C4-83B6-44AB-A1A8-87BCE653E11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9F82A5-0989-49F8-B92F-B7F2FAF9EA3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31C753-311F-422A-85CE-5F6AED37FE0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3D8B21-8A73-4A27-BAC8-AC0948A45F2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DDFF3D-1B28-4687-B04B-DF46ED2AE59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C68653-369B-411E-93E3-AC6BB38CF3D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59F30F-E36E-4B74-9C27-0FEF3FA857E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5060" name="Rectangle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443BEE-7049-4181-A230-9AE565130D5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pa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>
            <a:off x="7162800" y="136525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pt-PT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pt-PT"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Rectangle 10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81A5AB-BF47-442C-B265-A486ECAC2F4F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8" name="Rectangl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58276E-FF8A-4489-BF9A-1D8206164946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9" name="Rectangle 13"/>
          <p:cNvSpPr>
            <a:spLocks noGrp="1"/>
          </p:cNvSpPr>
          <p:nvPr>
            <p:ph type="ftr" sz="quarter" idx="18"/>
          </p:nvPr>
        </p:nvSpPr>
        <p:spPr>
          <a:xfrm rot="16200000">
            <a:off x="7296151" y="3698875"/>
            <a:ext cx="29337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ara Cima Horizontal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28600" y="228600"/>
            <a:ext cx="3947160" cy="2960370"/>
          </a:xfrm>
        </p:spPr>
        <p:txBody>
          <a:bodyPr anchor="b"/>
          <a:lstStyle>
            <a:lvl1pPr marL="0" marR="0" indent="0" algn="r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1E4E82-53C5-4143-A00B-C48FF5505A4D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DD2C234-5CCD-4727-88BB-45009E03D5E3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ara Cima Mi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AAF67D-F0C9-4ADD-AB68-DB5C0ACB4E0E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897A446-56C6-4FAB-9EDE-40B9FBD5DFBF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ara Cima Vertic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152400" y="228600"/>
            <a:ext cx="1676400" cy="27432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6629400" y="228600"/>
            <a:ext cx="1676400" cy="19050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>
          <a:xfrm>
            <a:off x="152400" y="4724400"/>
            <a:ext cx="1676400" cy="1905000"/>
          </a:xfrm>
        </p:spPr>
        <p:txBody>
          <a:bodyPr anchor="b"/>
          <a:lstStyle>
            <a:lvl1pPr marL="0" marR="0" indent="0" algn="r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/>
          </p:nvPr>
        </p:nvSpPr>
        <p:spPr>
          <a:xfrm>
            <a:off x="6629400" y="4724400"/>
            <a:ext cx="1676400" cy="1905000"/>
          </a:xfrm>
        </p:spPr>
        <p:txBody>
          <a:bodyPr anchor="b"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32D07B-A94A-46C9-890F-154170B6F9AC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D48ABF-35E9-4DBE-96B2-B5D55EE9BA17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ara Cima Horizont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/>
          </p:nvPr>
        </p:nvSpPr>
        <p:spPr>
          <a:xfrm>
            <a:off x="533400" y="6324600"/>
            <a:ext cx="3657600" cy="3048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>
          <a:xfrm>
            <a:off x="533400" y="304800"/>
            <a:ext cx="3657600" cy="3048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4267200" y="6324600"/>
            <a:ext cx="3657600" cy="3048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4267200" y="304800"/>
            <a:ext cx="3657600" cy="3048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16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72BB30-CDBD-4E21-BE6A-5AFCFDD0FF86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A307F9D-5AC8-4F53-9723-0F3582DD8B3A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ara Cima Vertical com Legend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228600" y="3352800"/>
            <a:ext cx="8153400" cy="3048000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28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1180DA-8DE6-4A6B-B857-31B96B29E649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6A6945-19A5-4CBF-8577-4CFE7646DDC8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ara Cima: 1 Vertical com 3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F4BC7A-8DA0-4821-A2B0-8C15FA7D99BD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35536B9-8DF4-48AA-BB43-1A83A5A2E242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para Cima: 3 Horizontal com 2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F185-C2AF-4D18-B59B-199BD22911AC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9C1226D-5337-44D0-9498-A7D5FC875C0F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para Cima: 2 Horizontal com 3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FCA688-D0FB-4999-838C-7B72C28123A0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DEBB4CB-3600-47DB-8AD2-539C7D7CF84B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dra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pt-PT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E4CEE0-4F36-4223-B070-E5B27D29B88B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40051DB-2154-4ED9-9CCF-034AA3680B30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8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ara Cima Quadra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pt-PT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pt-PT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B56401-CFCF-4B4F-A6CD-E2A5A920FD84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B067E0A-849F-4E7D-A766-71DA4DE5467D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33400" y="5943600"/>
            <a:ext cx="7467600" cy="7620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2400" i="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9AD51A-5C6F-41D1-B77D-0AB971BB8696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9F17ACB-7331-487E-9CD7-4F30E14ED59E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6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pt-PT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/>
          <a:lstStyle>
            <a:lvl1pPr marL="0" marR="0" indent="0" algn="r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78DED9-D0D7-4868-858A-418F5909476A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05E6EE0-1F43-49A8-954C-2D6A6F1C2F03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8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0C349-E6F8-460D-A994-1F2813DBC4D2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5693-5890-4EFB-8B49-DFB2DF5EB2AD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D56D3-2E23-433B-8557-C9FD3E2E5315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B6B87-97EE-497F-B4A4-479A2604B181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3810000"/>
          </a:xfrm>
        </p:spPr>
        <p:txBody>
          <a:bodyPr tIns="91440" bIns="91440"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16A743-8CE5-491E-9979-4A6DB54C0B37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46E4DE-4D07-48FB-8289-0F271B3D6B58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6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em Ecrã Intei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3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8466FD-D40E-4FE1-BE05-810A4D3F5698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6BB319C-EDE6-406D-AADF-B810A9BC130F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5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ção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>
          <a:xfrm>
            <a:off x="434975" y="0"/>
            <a:ext cx="7521575" cy="45085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" name="Rectangle 14"/>
          <p:cNvSpPr/>
          <p:nvPr userDrawn="1"/>
        </p:nvSpPr>
        <p:spPr>
          <a:xfrm rot="16200000">
            <a:off x="5315744" y="3269456"/>
            <a:ext cx="6858000" cy="319088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angle 22"/>
          <p:cNvSpPr/>
          <p:nvPr userDrawn="1"/>
        </p:nvSpPr>
        <p:spPr>
          <a:xfrm rot="16200000">
            <a:off x="5628482" y="3342481"/>
            <a:ext cx="6858000" cy="173037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angle 23"/>
          <p:cNvSpPr/>
          <p:nvPr userDrawn="1"/>
        </p:nvSpPr>
        <p:spPr>
          <a:xfrm>
            <a:off x="8896350" y="0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Rectangle 16"/>
          <p:cNvSpPr/>
          <p:nvPr/>
        </p:nvSpPr>
        <p:spPr>
          <a:xfrm rot="10800000" flipV="1">
            <a:off x="434975" y="6172200"/>
            <a:ext cx="7521575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35428" y="5791200"/>
            <a:ext cx="7520947" cy="381000"/>
          </a:xfrm>
          <a:solidFill>
            <a:schemeClr val="accent3"/>
          </a:solidFill>
        </p:spPr>
        <p:txBody>
          <a:bodyPr anchor="ctr"/>
          <a:lstStyle>
            <a:lvl1pPr marL="0" indent="0" algn="l" eaLnBrk="1" latinLnBrk="0" hangingPunct="1">
              <a:buFontTx/>
              <a:buNone/>
              <a:defRPr kumimoji="0" lang="pt-PT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435428" y="4495800"/>
            <a:ext cx="7520947" cy="1295400"/>
          </a:xfrm>
          <a:solidFill>
            <a:schemeClr val="accent6"/>
          </a:solidFill>
        </p:spPr>
        <p:txBody>
          <a:bodyPr anchor="ctr"/>
          <a:lstStyle>
            <a:lvl1pPr marL="0" indent="0" algn="l" eaLnBrk="1" latinLnBrk="0" hangingPunct="1">
              <a:buFontTx/>
              <a:buNone/>
              <a:defRPr kumimoji="0" lang="pt-PT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Rectangle 17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F3CCBC-A621-45FF-9AA4-74C66DB4E833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1" name="Rectangle 1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B81E46-ABA9-4681-A618-0C5CA2A00253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2" name="Rectangle 20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ara Cima Vertic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85800" y="5257800"/>
            <a:ext cx="3429000" cy="12192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18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343400" y="5257800"/>
            <a:ext cx="3429000" cy="12192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18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3070FE-B1D7-47E6-B92E-5162F5046774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AB465AB-93E0-40B2-919F-8A638E656E40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ara Cima Horizont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152400" y="4267200"/>
            <a:ext cx="4038600" cy="10668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18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>
          <a:xfrm>
            <a:off x="4343400" y="4267200"/>
            <a:ext cx="4038600" cy="1066800"/>
          </a:xfrm>
        </p:spPr>
        <p:txBody>
          <a:bodyPr/>
          <a:lstStyle>
            <a:lvl1pPr marL="0" marR="0" indent="0" algn="r" eaLnBrk="1" latinLnBrk="0" hangingPunct="1">
              <a:buFontTx/>
              <a:buNone/>
              <a:defRPr kumimoji="0" lang="pt-PT" sz="18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37474A-D8BF-423D-A045-4F5FCC8A4D04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63D7BA1-C01F-450F-9D9E-837150831581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ara Cima Mist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724400" y="3124200"/>
            <a:ext cx="3694177" cy="2983987"/>
          </a:xfrm>
        </p:spPr>
        <p:txBody>
          <a:bodyPr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74BE73-C904-4246-89FC-1D9408FDF26B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58E5486-32D6-4CD9-B6D1-425AE7CD2024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ara Cima Vertic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9"/>
          <p:cNvSpPr/>
          <p:nvPr/>
        </p:nvSpPr>
        <p:spPr>
          <a:xfrm>
            <a:off x="8890000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t-PT" noProof="0" smtClean="0"/>
              <a:t>Clique no ícone para adicionar uma imagem</a:t>
            </a:r>
            <a:endParaRPr lang="pt-PT" noProof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2590800" cy="1676400"/>
          </a:xfrm>
        </p:spPr>
        <p:txBody>
          <a:bodyPr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3048000" y="4343400"/>
            <a:ext cx="2590800" cy="1676400"/>
          </a:xfrm>
        </p:spPr>
        <p:txBody>
          <a:bodyPr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867400" y="4343400"/>
            <a:ext cx="2590800" cy="1676400"/>
          </a:xfrm>
        </p:spPr>
        <p:txBody>
          <a:bodyPr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03ED41-A850-4C1A-8237-0C5B3327016C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CE22E94-4AEA-440E-B400-0B0123F2A7D1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744" y="3269456"/>
            <a:ext cx="6858000" cy="319088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angle 7"/>
          <p:cNvSpPr/>
          <p:nvPr/>
        </p:nvSpPr>
        <p:spPr>
          <a:xfrm rot="16200000">
            <a:off x="5628482" y="3342481"/>
            <a:ext cx="6858000" cy="173037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84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1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pt-PT" sz="1200">
                <a:solidFill>
                  <a:schemeClr val="bg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CFF4308-C980-4ECF-AF5A-F0E90740E427}" type="datetimeFigureOut">
              <a:rPr/>
              <a:pPr>
                <a:defRPr/>
              </a:pPr>
              <a:t>13-06-2012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1" y="3832225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pt-PT" sz="1200">
                <a:solidFill>
                  <a:schemeClr val="bg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pt-PT" sz="1200">
                <a:solidFill>
                  <a:schemeClr val="bg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4E5F4AC-DFC2-455F-8D38-666907AE1BAE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8896350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79" r:id="rId19"/>
    <p:sldLayoutId id="2147483880" r:id="rId20"/>
    <p:sldLayoutId id="2147483859" r:id="rId21"/>
    <p:sldLayoutId id="214748386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pt-PT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  <a:extLst/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pt-PT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pt-PT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pt-PT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pt-PT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pt-PT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>
          <a:xfrm>
            <a:off x="228600" y="5467350"/>
            <a:ext cx="8672513" cy="1238250"/>
          </a:xfrm>
        </p:spPr>
        <p:txBody>
          <a:bodyPr rtlCol="0"/>
          <a:lstStyle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 MINHA TURMA</a:t>
            </a:r>
            <a:endParaRPr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1" name="j0178459.jpg"/>
          <p:cNvPicPr>
            <a:picLocks noGrp="1"/>
          </p:cNvPicPr>
          <p:nvPr>
            <p:ph type="pic" sz="quarter" idx="1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44463"/>
            <a:ext cx="6877050" cy="5256212"/>
          </a:xfrm>
          <a:ln w="9525"/>
        </p:spPr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 Competências TIC da ESE de</a:t>
            </a:r>
            <a:r>
              <a:rPr dirty="0" smtClean="0"/>
              <a:t> </a:t>
            </a:r>
            <a:r>
              <a:rPr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Santarém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3" name="Imagem 8" descr="logo_ert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876925"/>
            <a:ext cx="17145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0" descr="logo_es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5732463"/>
            <a:ext cx="11525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m 8" descr="turma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476250"/>
            <a:ext cx="8088313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Botão de acção: avançar ou seguinte 2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" name="Botão de acção: avançar ou seguinte 3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2771" name="Rectangle 3"/>
          <p:cNvSpPr>
            <a:spLocks noGrp="1"/>
          </p:cNvSpPr>
          <p:nvPr>
            <p:ph type="body" sz="quarter" idx="11"/>
          </p:nvPr>
        </p:nvSpPr>
        <p:spPr>
          <a:xfrm>
            <a:off x="250825" y="3933825"/>
            <a:ext cx="8281988" cy="2663825"/>
          </a:xfrm>
        </p:spPr>
        <p:txBody>
          <a:bodyPr/>
          <a:lstStyle/>
          <a:p>
            <a:r>
              <a:rPr b="1" smtClean="0"/>
              <a:t>Actividades síncronas a realizar em colaboração. </a:t>
            </a:r>
          </a:p>
          <a:p>
            <a:r>
              <a:rPr b="1" smtClean="0"/>
              <a:t>O professor pode:</a:t>
            </a:r>
          </a:p>
          <a:p>
            <a:pPr>
              <a:buFont typeface="Arial" charset="0"/>
              <a:buChar char="•"/>
            </a:pPr>
            <a:r>
              <a:rPr b="1" smtClean="0"/>
              <a:t> criar, alterar ou importar actividades</a:t>
            </a:r>
          </a:p>
          <a:p>
            <a:pPr>
              <a:buFont typeface="Arial" charset="0"/>
              <a:buChar char="•"/>
            </a:pPr>
            <a:r>
              <a:rPr b="1" smtClean="0"/>
              <a:t> definir o número de grupos de alunos permitido</a:t>
            </a:r>
          </a:p>
          <a:p>
            <a:pPr>
              <a:buFont typeface="Arial" charset="0"/>
              <a:buChar char="•"/>
            </a:pPr>
            <a:r>
              <a:rPr b="1" smtClean="0"/>
              <a:t> permitir (ou não) a escolha livre de grupos</a:t>
            </a:r>
          </a:p>
          <a:p>
            <a:pPr>
              <a:buFont typeface="Arial" charset="0"/>
              <a:buChar char="•"/>
            </a:pPr>
            <a:r>
              <a:rPr b="1" smtClean="0"/>
              <a:t> corrigir as respostas dos alunos </a:t>
            </a:r>
          </a:p>
          <a:p>
            <a:endParaRPr b="1" smtClean="0"/>
          </a:p>
        </p:txBody>
      </p:sp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Colaborar –</a:t>
            </a:r>
            <a:r>
              <a:rPr lang="pt-P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PT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</a:t>
            </a: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  <a:r>
              <a:rPr lang="pt-PT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</a:t>
            </a: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 Desenhos colaborativos</a:t>
            </a: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388" y="981075"/>
            <a:ext cx="4060825" cy="2592388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0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4663" y="981075"/>
            <a:ext cx="4135437" cy="2586038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6" name="Botão de acção: avançar ou seguinte 5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Botão de acção: avançar ou seguinte 8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4427538" y="3500438"/>
            <a:ext cx="4105275" cy="2952750"/>
          </a:xfrm>
        </p:spPr>
        <p:txBody>
          <a:bodyPr rtlCol="0">
            <a:normAutofit fontScale="92500" lnSpcReduction="10000"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b="1" dirty="0" smtClean="0"/>
              <a:t>Glossário colaborativo </a:t>
            </a:r>
            <a:r>
              <a:rPr b="1" dirty="0" err="1" smtClean="0"/>
              <a:t>multilíngua</a:t>
            </a:r>
            <a:r>
              <a:rPr b="1" dirty="0" smtClean="0"/>
              <a:t>.  </a:t>
            </a:r>
          </a:p>
          <a:p>
            <a:pPr fontAlgn="auto">
              <a:spcAft>
                <a:spcPts val="0"/>
              </a:spcAft>
              <a:defRPr/>
            </a:pPr>
            <a:r>
              <a:rPr b="1" dirty="0" smtClean="0"/>
              <a:t>Os alunos podem: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gravar e enviar sons (língua estrangeira);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criar termos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alterar termos criados por si ou pelos colegas.</a:t>
            </a:r>
          </a:p>
          <a:p>
            <a:pPr fontAlgn="auto">
              <a:spcAft>
                <a:spcPts val="0"/>
              </a:spcAft>
              <a:defRPr/>
            </a:pPr>
            <a:r>
              <a:rPr b="1" dirty="0" smtClean="0"/>
              <a:t>O professor pode: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ver e comentar os trabalhos enviados.</a:t>
            </a:r>
          </a:p>
          <a:p>
            <a:pPr fontAlgn="auto">
              <a:spcAft>
                <a:spcPts val="0"/>
              </a:spcAft>
              <a:defRPr/>
            </a:pPr>
            <a:endParaRPr b="1" dirty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07950" y="982663"/>
            <a:ext cx="4140200" cy="2517775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91025" y="981075"/>
            <a:ext cx="4138613" cy="251936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Colaborar – </a:t>
            </a:r>
            <a:r>
              <a:rPr lang="pt-P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Nosso Glossário</a:t>
            </a: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888" y="3789363"/>
            <a:ext cx="4122737" cy="25082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4427538" y="3573463"/>
            <a:ext cx="4105275" cy="2952750"/>
          </a:xfrm>
        </p:spPr>
        <p:txBody>
          <a:bodyPr rtlCol="0">
            <a:normAutofit fontScale="92500"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b="1" dirty="0" smtClean="0"/>
              <a:t>Inclui a listagem dos livros do Plano Nacional de Leitura.</a:t>
            </a:r>
          </a:p>
          <a:p>
            <a:pPr fontAlgn="auto">
              <a:spcAft>
                <a:spcPts val="0"/>
              </a:spcAft>
              <a:defRPr/>
            </a:pPr>
            <a:r>
              <a:rPr b="1" dirty="0" smtClean="0"/>
              <a:t>Os alunos podem: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apreciar os livros que leram;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criar as suas próprias histórias.</a:t>
            </a:r>
          </a:p>
          <a:p>
            <a:pPr fontAlgn="auto">
              <a:spcAft>
                <a:spcPts val="0"/>
              </a:spcAft>
              <a:defRPr/>
            </a:pPr>
            <a:r>
              <a:rPr b="1" dirty="0" smtClean="0"/>
              <a:t>O professor pode: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gerir a disponibilização de livros;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b="1" dirty="0" smtClean="0"/>
              <a:t>ler e apreciar os trabalhos dos alunos.</a:t>
            </a:r>
          </a:p>
          <a:p>
            <a:pPr fontAlgn="auto">
              <a:spcAft>
                <a:spcPts val="0"/>
              </a:spcAft>
              <a:defRPr/>
            </a:pPr>
            <a:endParaRPr b="1" dirty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07950" y="987425"/>
            <a:ext cx="4140200" cy="2506663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7850" y="984250"/>
            <a:ext cx="4144963" cy="251301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 – </a:t>
            </a:r>
            <a:r>
              <a:rPr lang="pt-P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Gosto de ler e de escrever</a:t>
            </a: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2713" y="3716338"/>
            <a:ext cx="4129087" cy="25082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5843" name="Rectangle 3"/>
          <p:cNvSpPr>
            <a:spLocks noGrp="1"/>
          </p:cNvSpPr>
          <p:nvPr>
            <p:ph type="body" sz="quarter" idx="11"/>
          </p:nvPr>
        </p:nvSpPr>
        <p:spPr>
          <a:xfrm>
            <a:off x="4427538" y="3644900"/>
            <a:ext cx="4105275" cy="2952750"/>
          </a:xfrm>
        </p:spPr>
        <p:txBody>
          <a:bodyPr/>
          <a:lstStyle/>
          <a:p>
            <a:r>
              <a:rPr b="1" smtClean="0"/>
              <a:t>O professor pode:</a:t>
            </a:r>
          </a:p>
          <a:p>
            <a:pPr>
              <a:buFont typeface="Arial" charset="0"/>
              <a:buChar char="•"/>
            </a:pPr>
            <a:r>
              <a:rPr b="1" smtClean="0"/>
              <a:t>criar, alterar e disponibilizar os enigmas;</a:t>
            </a:r>
          </a:p>
          <a:p>
            <a:pPr>
              <a:buFont typeface="Arial" charset="0"/>
              <a:buChar char="•"/>
            </a:pPr>
            <a:r>
              <a:rPr b="1" smtClean="0"/>
              <a:t>ver, corrigir e comentar a solução enviada pelos alunos;</a:t>
            </a:r>
          </a:p>
          <a:p>
            <a:pPr>
              <a:buFont typeface="Arial" charset="0"/>
              <a:buChar char="•"/>
            </a:pPr>
            <a:r>
              <a:rPr b="1" smtClean="0"/>
              <a:t>gerir a visualização da solução e das respostas enviadas pelos alunos, pela turma. </a:t>
            </a:r>
          </a:p>
          <a:p>
            <a:endParaRPr b="1" smtClean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09538" y="987425"/>
            <a:ext cx="4135437" cy="2506663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7850" y="989013"/>
            <a:ext cx="4144963" cy="2503487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 – </a:t>
            </a:r>
            <a:r>
              <a:rPr lang="pt-P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Enigma da semana</a:t>
            </a: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2713" y="3716338"/>
            <a:ext cx="4129087" cy="2505075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6867" name="Rectangle 3"/>
          <p:cNvSpPr>
            <a:spLocks noGrp="1"/>
          </p:cNvSpPr>
          <p:nvPr>
            <p:ph type="body" sz="quarter" idx="11"/>
          </p:nvPr>
        </p:nvSpPr>
        <p:spPr>
          <a:xfrm>
            <a:off x="4427538" y="3644900"/>
            <a:ext cx="4105275" cy="2952750"/>
          </a:xfrm>
        </p:spPr>
        <p:txBody>
          <a:bodyPr/>
          <a:lstStyle/>
          <a:p>
            <a:r>
              <a:rPr b="1" smtClean="0"/>
              <a:t>Actividades e jogos educativos temáticos. </a:t>
            </a:r>
          </a:p>
          <a:p>
            <a:r>
              <a:rPr b="1" smtClean="0"/>
              <a:t>O professor pode:</a:t>
            </a:r>
          </a:p>
          <a:p>
            <a:pPr>
              <a:buFont typeface="Arial" charset="0"/>
              <a:buChar char="•"/>
            </a:pPr>
            <a:r>
              <a:rPr b="1" smtClean="0"/>
              <a:t>alterar, criar e importar actividades (cerca de 16 tipos);</a:t>
            </a:r>
          </a:p>
          <a:p>
            <a:pPr>
              <a:buFont typeface="Arial" charset="0"/>
              <a:buChar char="•"/>
            </a:pPr>
            <a:r>
              <a:rPr b="1" smtClean="0"/>
              <a:t>ver e comentar os trabalhos dos alunos.</a:t>
            </a:r>
          </a:p>
          <a:p>
            <a:endParaRPr b="1" smtClean="0"/>
          </a:p>
          <a:p>
            <a:endParaRPr b="1" smtClean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07950" y="981075"/>
            <a:ext cx="4140200" cy="2519363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7850" y="981075"/>
            <a:ext cx="4144963" cy="251936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Jogos – Vamos comemorar!</a:t>
            </a: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950" y="3716338"/>
            <a:ext cx="4140200" cy="25082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7891" name="Rectangle 3"/>
          <p:cNvSpPr>
            <a:spLocks noGrp="1"/>
          </p:cNvSpPr>
          <p:nvPr>
            <p:ph type="body" sz="quarter" idx="11"/>
          </p:nvPr>
        </p:nvSpPr>
        <p:spPr>
          <a:xfrm>
            <a:off x="4427538" y="3644900"/>
            <a:ext cx="4105275" cy="2952750"/>
          </a:xfrm>
        </p:spPr>
        <p:txBody>
          <a:bodyPr/>
          <a:lstStyle/>
          <a:p>
            <a:r>
              <a:rPr b="1" smtClean="0"/>
              <a:t>Jogos e actividades sobre segurança na internet.</a:t>
            </a:r>
          </a:p>
          <a:p>
            <a:r>
              <a:rPr b="1" smtClean="0"/>
              <a:t>Programa concebido e realizado pelos Centros de Competência da ESES e da Malha Atlântica.</a:t>
            </a:r>
          </a:p>
          <a:p>
            <a:endParaRPr b="1" smtClean="0"/>
          </a:p>
          <a:p>
            <a:endParaRPr b="1" smtClean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07950" y="982663"/>
            <a:ext cx="4140200" cy="2517775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7850" y="982663"/>
            <a:ext cx="4144963" cy="2516187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Jogos – Jogos </a:t>
            </a:r>
            <a:r>
              <a:rPr lang="pt-PT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Seguranet</a:t>
            </a:r>
            <a:endParaRPr lang="pt-PT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j03210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2713" y="3716338"/>
            <a:ext cx="4129087" cy="25082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8915" name="Rectangle 3"/>
          <p:cNvSpPr>
            <a:spLocks noGrp="1"/>
          </p:cNvSpPr>
          <p:nvPr>
            <p:ph type="body" sz="quarter" idx="11"/>
          </p:nvPr>
        </p:nvSpPr>
        <p:spPr>
          <a:xfrm>
            <a:off x="179388" y="3644900"/>
            <a:ext cx="8353425" cy="2952750"/>
          </a:xfrm>
        </p:spPr>
        <p:txBody>
          <a:bodyPr/>
          <a:lstStyle/>
          <a:p>
            <a:r>
              <a:rPr b="1" smtClean="0"/>
              <a:t>Guardar os nossos trabalhos</a:t>
            </a:r>
          </a:p>
          <a:p>
            <a:pPr>
              <a:buFont typeface="Arial" charset="0"/>
              <a:buChar char="•"/>
            </a:pPr>
            <a:r>
              <a:rPr b="1" smtClean="0"/>
              <a:t> Permite guardar os trabalhos realizados pelos alunos, em formato PDF.</a:t>
            </a:r>
          </a:p>
          <a:p>
            <a:endParaRPr b="1" smtClean="0"/>
          </a:p>
          <a:p>
            <a:endParaRPr b="1" smtClean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49225" y="982663"/>
            <a:ext cx="4057650" cy="2517775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3888" y="982663"/>
            <a:ext cx="4052887" cy="2516187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 – </a:t>
            </a:r>
            <a:r>
              <a:rPr lang="pt-P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Guardar os nossos trabalhos</a:t>
            </a:r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Botão de acção: avançar ou seguinte 8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9939" name="Rectangle 3"/>
          <p:cNvSpPr>
            <a:spLocks noGrp="1"/>
          </p:cNvSpPr>
          <p:nvPr>
            <p:ph type="body" sz="quarter" idx="11"/>
          </p:nvPr>
        </p:nvSpPr>
        <p:spPr>
          <a:xfrm>
            <a:off x="179388" y="3644900"/>
            <a:ext cx="8353425" cy="2952750"/>
          </a:xfrm>
        </p:spPr>
        <p:txBody>
          <a:bodyPr/>
          <a:lstStyle/>
          <a:p>
            <a:r>
              <a:rPr b="1" smtClean="0"/>
              <a:t>Mural da Turma</a:t>
            </a:r>
          </a:p>
          <a:p>
            <a:r>
              <a:rPr b="1" smtClean="0"/>
              <a:t>Permite visualizar todos os trabalhos realizados pelos alunos que professor tenha enviado para o mural.</a:t>
            </a:r>
          </a:p>
          <a:p>
            <a:endParaRPr b="1" smtClean="0"/>
          </a:p>
          <a:p>
            <a:endParaRPr b="1" smtClean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179388" y="982663"/>
            <a:ext cx="3808412" cy="2517775"/>
          </a:xfrm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5" name="j0321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3888" y="982663"/>
            <a:ext cx="4052887" cy="2516187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7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 – </a:t>
            </a:r>
            <a:r>
              <a:rPr lang="pt-P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Nosso Mural</a:t>
            </a:r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Botão de acção: avançar ou seguinte 8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0"/>
            <a:ext cx="2268538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Conhecer e experimentar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2411413" y="981075"/>
            <a:ext cx="6048375" cy="2592388"/>
          </a:xfrm>
        </p:spPr>
        <p:txBody>
          <a:bodyPr rtlCol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do Projecto</a:t>
            </a:r>
          </a:p>
          <a:p>
            <a:pPr fontAlgn="auto">
              <a:spcAft>
                <a:spcPts val="0"/>
              </a:spcAft>
              <a:defRPr/>
            </a:pPr>
            <a:endParaRPr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r>
              <a:rPr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Endereço</a:t>
            </a:r>
            <a:r>
              <a:rPr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fontAlgn="auto">
              <a:spcAft>
                <a:spcPts val="0"/>
              </a:spcAft>
              <a:defRPr/>
            </a:pPr>
            <a:r>
              <a:rPr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http://cctic.ese.ipsantarem.pt/aminhaturma/</a:t>
            </a:r>
          </a:p>
          <a:p>
            <a:pPr fontAlgn="auto">
              <a:spcAft>
                <a:spcPts val="0"/>
              </a:spcAft>
              <a:defRPr/>
            </a:pPr>
            <a:endParaRPr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tretch>
            <a:fillRect/>
          </a:stretch>
        </p:blipFill>
        <p:spPr>
          <a:xfrm>
            <a:off x="107504" y="4741880"/>
            <a:ext cx="2036127" cy="1238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tretch>
            <a:fillRect/>
          </a:stretch>
        </p:blipFill>
        <p:spPr>
          <a:xfrm>
            <a:off x="35496" y="2708920"/>
            <a:ext cx="2088232" cy="1442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/>
          <a:stretch>
            <a:fillRect/>
          </a:stretch>
        </p:blipFill>
        <p:spPr>
          <a:xfrm>
            <a:off x="116387" y="1071822"/>
            <a:ext cx="2007341" cy="1493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Botão de acção: avançar ou seguinte 9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2555875" y="4005263"/>
            <a:ext cx="57610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Secção comunicar: fóruns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Disponibilização de uma comunidade de prática de apoio aos professores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692150"/>
            <a:ext cx="3635375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de actuação do CCTIC -1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3" name="Botão de acção: avançar ou seguinte 12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" name="Botão de acção: avançar ou seguinte 14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3559" name="CaixaDeTexto 17"/>
          <p:cNvSpPr txBox="1">
            <a:spLocks noChangeArrowheads="1"/>
          </p:cNvSpPr>
          <p:nvPr/>
        </p:nvSpPr>
        <p:spPr bwMode="auto">
          <a:xfrm>
            <a:off x="3995738" y="1628775"/>
            <a:ext cx="42481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Investigação e Desenvolvimento em TIC na Educação</a:t>
            </a:r>
          </a:p>
          <a:p>
            <a:endParaRPr lang="pt-PT"/>
          </a:p>
          <a:p>
            <a:r>
              <a:rPr lang="pt-PT"/>
              <a:t>Apoio a projectos de escolas</a:t>
            </a:r>
          </a:p>
          <a:p>
            <a:endParaRPr lang="pt-PT"/>
          </a:p>
          <a:p>
            <a:r>
              <a:rPr lang="pt-PT"/>
              <a:t>Desenvolvimento de  REDs – conteúdos e ferramentas</a:t>
            </a:r>
          </a:p>
        </p:txBody>
      </p:sp>
      <p:sp>
        <p:nvSpPr>
          <p:cNvPr id="23560" name="CaixaDeTexto 18"/>
          <p:cNvSpPr txBox="1">
            <a:spLocks noChangeArrowheads="1"/>
          </p:cNvSpPr>
          <p:nvPr/>
        </p:nvSpPr>
        <p:spPr bwMode="auto">
          <a:xfrm>
            <a:off x="4140200" y="4365625"/>
            <a:ext cx="3711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http://cctic.ese.ipsantarem.pt/cctic/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>
          <a:xfrm>
            <a:off x="434975" y="5791200"/>
            <a:ext cx="7521575" cy="381000"/>
          </a:xfrm>
        </p:spPr>
        <p:txBody>
          <a:bodyPr rtlCol="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dirty="0" smtClean="0"/>
              <a:t>Almeirim,  7 de Julho de 2010</a:t>
            </a:r>
            <a:endParaRPr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434975" y="4495800"/>
            <a:ext cx="7521575" cy="1295400"/>
          </a:xfrm>
        </p:spPr>
        <p:txBody>
          <a:bodyPr rtlCol="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dirty="0" smtClean="0"/>
              <a:t>Obrigado!</a:t>
            </a:r>
            <a:endParaRPr dirty="0"/>
          </a:p>
        </p:txBody>
      </p:sp>
      <p:pic>
        <p:nvPicPr>
          <p:cNvPr id="41988" name="Imagem 10" descr="fi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404813"/>
            <a:ext cx="5545138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Botão de acção: avançar ou seguinte 5">
            <a:hlinkClick r:id="" action="ppaction://hlinkshowjump?jump=previousslide" highlightClick="1"/>
          </p:cNvPr>
          <p:cNvSpPr/>
          <p:nvPr/>
        </p:nvSpPr>
        <p:spPr>
          <a:xfrm rot="10800000">
            <a:off x="7596188" y="6453188"/>
            <a:ext cx="360362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0"/>
            <a:ext cx="3635375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de actuação do CCTIC -1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1" name="Rectângulo arredondado 10"/>
          <p:cNvSpPr/>
          <p:nvPr/>
        </p:nvSpPr>
        <p:spPr>
          <a:xfrm>
            <a:off x="179388" y="4221163"/>
            <a:ext cx="3203575" cy="1785937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2" name="Rectângulo arredondado 11"/>
          <p:cNvSpPr/>
          <p:nvPr/>
        </p:nvSpPr>
        <p:spPr>
          <a:xfrm>
            <a:off x="179388" y="1628775"/>
            <a:ext cx="3214687" cy="207168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4583" name="CaixaDeTexto 127"/>
          <p:cNvSpPr txBox="1">
            <a:spLocks noChangeArrowheads="1"/>
          </p:cNvSpPr>
          <p:nvPr/>
        </p:nvSpPr>
        <p:spPr bwMode="auto">
          <a:xfrm>
            <a:off x="3779838" y="1844675"/>
            <a:ext cx="47529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Um portal de jogos e actividades para todas as áreas/disciplinas do 1º e do 2º ciclos de escolaridade e para o Jardim de Infância.</a:t>
            </a:r>
          </a:p>
          <a:p>
            <a:r>
              <a:rPr lang="pt-PT"/>
              <a:t>Muitos dos recursos disponibilizados pelo CCTIC da ESES no Portal das Escolas estão incluídos neste site.</a:t>
            </a:r>
          </a:p>
        </p:txBody>
      </p:sp>
      <p:sp>
        <p:nvSpPr>
          <p:cNvPr id="24584" name="CaixaDeTexto 128"/>
          <p:cNvSpPr txBox="1">
            <a:spLocks noChangeArrowheads="1"/>
          </p:cNvSpPr>
          <p:nvPr/>
        </p:nvSpPr>
        <p:spPr bwMode="auto">
          <a:xfrm>
            <a:off x="3779838" y="1484313"/>
            <a:ext cx="966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Eu Sei!</a:t>
            </a:r>
          </a:p>
        </p:txBody>
      </p:sp>
      <p:sp>
        <p:nvSpPr>
          <p:cNvPr id="24585" name="CaixaDeTexto 129"/>
          <p:cNvSpPr txBox="1">
            <a:spLocks noChangeArrowheads="1"/>
          </p:cNvSpPr>
          <p:nvPr/>
        </p:nvSpPr>
        <p:spPr bwMode="auto">
          <a:xfrm>
            <a:off x="3708400" y="4149725"/>
            <a:ext cx="2557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Eu Sei! no Magalhães</a:t>
            </a:r>
          </a:p>
        </p:txBody>
      </p:sp>
      <p:sp>
        <p:nvSpPr>
          <p:cNvPr id="24586" name="CaixaDeTexto 130"/>
          <p:cNvSpPr txBox="1">
            <a:spLocks noChangeArrowheads="1"/>
          </p:cNvSpPr>
          <p:nvPr/>
        </p:nvSpPr>
        <p:spPr bwMode="auto">
          <a:xfrm>
            <a:off x="3708400" y="4652963"/>
            <a:ext cx="4929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Adaptação off-line de algumas actividades do site Eu Sei!</a:t>
            </a: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3635375" y="836613"/>
            <a:ext cx="4968875" cy="360362"/>
          </a:xfrm>
          <a:prstGeom prst="rect">
            <a:avLst/>
          </a:prstGeom>
          <a:solidFill>
            <a:schemeClr val="accent6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pt-P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PASSADO</a:t>
            </a:r>
          </a:p>
        </p:txBody>
      </p:sp>
      <p:sp>
        <p:nvSpPr>
          <p:cNvPr id="13" name="Botão de acção: avançar ou seguinte 12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" name="Botão de acção: avançar ou seguinte 14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0"/>
            <a:ext cx="3635375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de actuação do CCTIC - 2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8" name="Rectângulo arredondado 17"/>
          <p:cNvSpPr/>
          <p:nvPr/>
        </p:nvSpPr>
        <p:spPr>
          <a:xfrm>
            <a:off x="417513" y="1052513"/>
            <a:ext cx="2714625" cy="164306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9" name="Rectângulo arredondado 18"/>
          <p:cNvSpPr/>
          <p:nvPr/>
        </p:nvSpPr>
        <p:spPr>
          <a:xfrm>
            <a:off x="417513" y="2852738"/>
            <a:ext cx="2714625" cy="164306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0" name="Rectângulo arredondado 19"/>
          <p:cNvSpPr/>
          <p:nvPr/>
        </p:nvSpPr>
        <p:spPr>
          <a:xfrm>
            <a:off x="417513" y="4665663"/>
            <a:ext cx="2714625" cy="164306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5608" name="CaixaDeTexto 11"/>
          <p:cNvSpPr txBox="1">
            <a:spLocks noChangeArrowheads="1"/>
          </p:cNvSpPr>
          <p:nvPr/>
        </p:nvSpPr>
        <p:spPr bwMode="auto">
          <a:xfrm>
            <a:off x="3786188" y="1223963"/>
            <a:ext cx="271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No Mundo das Fábulas</a:t>
            </a:r>
          </a:p>
        </p:txBody>
      </p:sp>
      <p:sp>
        <p:nvSpPr>
          <p:cNvPr id="25609" name="CaixaDeTexto 12"/>
          <p:cNvSpPr txBox="1">
            <a:spLocks noChangeArrowheads="1"/>
          </p:cNvSpPr>
          <p:nvPr/>
        </p:nvSpPr>
        <p:spPr bwMode="auto">
          <a:xfrm>
            <a:off x="3786188" y="1581150"/>
            <a:ext cx="4673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Inclui mais de 30 fábulas com ilustrações originais e numerosas propostas de actividades.TOP 100 do e-Learning awords em 2005.</a:t>
            </a:r>
          </a:p>
        </p:txBody>
      </p:sp>
      <p:sp>
        <p:nvSpPr>
          <p:cNvPr id="25610" name="CaixaDeTexto 13"/>
          <p:cNvSpPr txBox="1">
            <a:spLocks noChangeArrowheads="1"/>
          </p:cNvSpPr>
          <p:nvPr/>
        </p:nvSpPr>
        <p:spPr bwMode="auto">
          <a:xfrm>
            <a:off x="3786188" y="2808288"/>
            <a:ext cx="979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Contos</a:t>
            </a:r>
          </a:p>
        </p:txBody>
      </p:sp>
      <p:sp>
        <p:nvSpPr>
          <p:cNvPr id="25611" name="CaixaDeTexto 14"/>
          <p:cNvSpPr txBox="1">
            <a:spLocks noChangeArrowheads="1"/>
          </p:cNvSpPr>
          <p:nvPr/>
        </p:nvSpPr>
        <p:spPr bwMode="auto">
          <a:xfrm>
            <a:off x="3786188" y="3165475"/>
            <a:ext cx="4673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Inclui contos de Andersen, dos irmãos Grimm e de Charles Perrault. Ilustrações originais e propostas de actividades de exploração dos contos. </a:t>
            </a:r>
          </a:p>
        </p:txBody>
      </p:sp>
      <p:sp>
        <p:nvSpPr>
          <p:cNvPr id="25612" name="CaixaDeTexto 15"/>
          <p:cNvSpPr txBox="1">
            <a:spLocks noChangeArrowheads="1"/>
          </p:cNvSpPr>
          <p:nvPr/>
        </p:nvSpPr>
        <p:spPr bwMode="auto">
          <a:xfrm>
            <a:off x="3786188" y="4498975"/>
            <a:ext cx="332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A Viagem de Vasco da Gama</a:t>
            </a:r>
          </a:p>
        </p:txBody>
      </p:sp>
      <p:sp>
        <p:nvSpPr>
          <p:cNvPr id="25613" name="CaixaDeTexto 16"/>
          <p:cNvSpPr txBox="1">
            <a:spLocks noChangeArrowheads="1"/>
          </p:cNvSpPr>
          <p:nvPr/>
        </p:nvSpPr>
        <p:spPr bwMode="auto">
          <a:xfrm>
            <a:off x="3786188" y="4913313"/>
            <a:ext cx="4673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A viagem é contada por um jovem (personagem fictícia) que acompanha Vasco da Gama. O texto é baseado no «Roteiro de Álvaro Velho». </a:t>
            </a:r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3635375" y="836613"/>
            <a:ext cx="4968875" cy="360362"/>
          </a:xfrm>
          <a:prstGeom prst="rect">
            <a:avLst/>
          </a:prstGeom>
          <a:solidFill>
            <a:schemeClr val="accent6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pt-P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PASSADO</a:t>
            </a:r>
          </a:p>
        </p:txBody>
      </p:sp>
      <p:sp>
        <p:nvSpPr>
          <p:cNvPr id="15" name="Botão de acção: avançar ou seguinte 14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" name="Botão de acção: avançar ou seguinte 15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0"/>
            <a:ext cx="3635375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de actuação do CCTIC - 3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5" name="Rectângulo arredondado 14"/>
          <p:cNvSpPr/>
          <p:nvPr/>
        </p:nvSpPr>
        <p:spPr>
          <a:xfrm>
            <a:off x="250825" y="1093788"/>
            <a:ext cx="2714625" cy="164306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" name="Rectângulo arredondado 15"/>
          <p:cNvSpPr/>
          <p:nvPr/>
        </p:nvSpPr>
        <p:spPr>
          <a:xfrm>
            <a:off x="250825" y="2879725"/>
            <a:ext cx="2714625" cy="1643063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7" name="Rectângulo arredondado 16"/>
          <p:cNvSpPr/>
          <p:nvPr/>
        </p:nvSpPr>
        <p:spPr>
          <a:xfrm>
            <a:off x="250825" y="4665663"/>
            <a:ext cx="2714625" cy="164306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1" name="Rectângulo arredondado 20"/>
          <p:cNvSpPr/>
          <p:nvPr/>
        </p:nvSpPr>
        <p:spPr>
          <a:xfrm>
            <a:off x="900113" y="3830638"/>
            <a:ext cx="2714625" cy="164306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6633" name="CaixaDeTexto 8"/>
          <p:cNvSpPr txBox="1">
            <a:spLocks noChangeArrowheads="1"/>
          </p:cNvSpPr>
          <p:nvPr/>
        </p:nvSpPr>
        <p:spPr bwMode="auto">
          <a:xfrm>
            <a:off x="3786188" y="1355725"/>
            <a:ext cx="1171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Bioquest</a:t>
            </a:r>
          </a:p>
        </p:txBody>
      </p:sp>
      <p:sp>
        <p:nvSpPr>
          <p:cNvPr id="26634" name="CaixaDeTexto 11"/>
          <p:cNvSpPr txBox="1">
            <a:spLocks noChangeArrowheads="1"/>
          </p:cNvSpPr>
          <p:nvPr/>
        </p:nvSpPr>
        <p:spPr bwMode="auto">
          <a:xfrm>
            <a:off x="3786188" y="1712913"/>
            <a:ext cx="4746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O BioQuest propõe actividades de reflexão sobre questões controversas actuais relacionadas com a ciência e a tecnologia. TOP 100 do e-Learning awords em 2007.</a:t>
            </a:r>
          </a:p>
        </p:txBody>
      </p:sp>
      <p:sp>
        <p:nvSpPr>
          <p:cNvPr id="26635" name="CaixaDeTexto 12"/>
          <p:cNvSpPr txBox="1">
            <a:spLocks noChangeArrowheads="1"/>
          </p:cNvSpPr>
          <p:nvPr/>
        </p:nvSpPr>
        <p:spPr bwMode="auto">
          <a:xfrm>
            <a:off x="3779838" y="3081338"/>
            <a:ext cx="2057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Jogos Seguranet</a:t>
            </a:r>
          </a:p>
        </p:txBody>
      </p:sp>
      <p:sp>
        <p:nvSpPr>
          <p:cNvPr id="26636" name="CaixaDeTexto 13"/>
          <p:cNvSpPr txBox="1">
            <a:spLocks noChangeArrowheads="1"/>
          </p:cNvSpPr>
          <p:nvPr/>
        </p:nvSpPr>
        <p:spPr bwMode="auto">
          <a:xfrm>
            <a:off x="3851275" y="4017963"/>
            <a:ext cx="44656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Aplicações realizadas com a colaboração com o Centro de Competência TIC da ESE de Santarém.</a:t>
            </a: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3635375" y="836613"/>
            <a:ext cx="4968875" cy="360362"/>
          </a:xfrm>
          <a:prstGeom prst="rect">
            <a:avLst/>
          </a:prstGeom>
          <a:solidFill>
            <a:schemeClr val="accent6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pt-P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PASSADO</a:t>
            </a:r>
          </a:p>
        </p:txBody>
      </p:sp>
      <p:sp>
        <p:nvSpPr>
          <p:cNvPr id="18" name="Botão de acção: avançar ou seguinte 17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9" name="Botão de acção: avançar ou seguinte 18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>
            <a:off x="0" y="0"/>
            <a:ext cx="3635375" cy="659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de actuação do CCTIC - 4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3635375" y="836613"/>
            <a:ext cx="4968875" cy="360362"/>
          </a:xfrm>
          <a:prstGeom prst="rect">
            <a:avLst/>
          </a:prstGeom>
          <a:solidFill>
            <a:schemeClr val="accent6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pt-P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FUTURO</a:t>
            </a:r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gray">
          <a:xfrm>
            <a:off x="3924300" y="1628775"/>
            <a:ext cx="4494213" cy="57467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PRIORIDADE ÀS FERRAMENTAS...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Rectângulo arredondado 18"/>
          <p:cNvSpPr/>
          <p:nvPr/>
        </p:nvSpPr>
        <p:spPr>
          <a:xfrm>
            <a:off x="34925" y="1458913"/>
            <a:ext cx="3451225" cy="208915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0" name="Rectângulo arredondado 19"/>
          <p:cNvSpPr/>
          <p:nvPr/>
        </p:nvSpPr>
        <p:spPr>
          <a:xfrm>
            <a:off x="71438" y="3908425"/>
            <a:ext cx="3492500" cy="2112963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2" name="CaixaDeTexto 11"/>
          <p:cNvSpPr txBox="1">
            <a:spLocks noChangeArrowheads="1"/>
          </p:cNvSpPr>
          <p:nvPr/>
        </p:nvSpPr>
        <p:spPr bwMode="auto">
          <a:xfrm>
            <a:off x="3995738" y="2997200"/>
            <a:ext cx="44640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de que o REPE é um exemplo (construção de portefólios digitais).</a:t>
            </a:r>
          </a:p>
        </p:txBody>
      </p:sp>
      <p:sp>
        <p:nvSpPr>
          <p:cNvPr id="10" name="Botão de acção: avançar ou seguinte 9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Botão de acção: avançar ou seguinte 10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Minha Turma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142844" y="1071546"/>
            <a:ext cx="8358246" cy="500066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43000" y="1047750"/>
            <a:ext cx="6083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Ambiente de aprendizagem colaborativo</a:t>
            </a:r>
          </a:p>
        </p:txBody>
      </p:sp>
      <p:sp>
        <p:nvSpPr>
          <p:cNvPr id="14" name="Botão de acção: avançar ou seguinte 13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7" name="Botão de acção: avançar ou seguinte 16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8682" name="CaixaDeTexto 17"/>
          <p:cNvSpPr txBox="1">
            <a:spLocks noChangeArrowheads="1"/>
          </p:cNvSpPr>
          <p:nvPr/>
        </p:nvSpPr>
        <p:spPr bwMode="auto">
          <a:xfrm>
            <a:off x="684213" y="2133600"/>
            <a:ext cx="58324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Ambiente de aprendizagem individual</a:t>
            </a:r>
          </a:p>
          <a:p>
            <a:r>
              <a:rPr lang="pt-PT"/>
              <a:t>+</a:t>
            </a:r>
          </a:p>
          <a:p>
            <a:r>
              <a:rPr lang="pt-PT"/>
              <a:t>Redes</a:t>
            </a:r>
          </a:p>
          <a:p>
            <a:r>
              <a:rPr lang="pt-PT"/>
              <a:t>=</a:t>
            </a:r>
          </a:p>
          <a:p>
            <a:r>
              <a:rPr lang="pt-PT"/>
              <a:t> PLE (Personal Learning Environmemts)</a:t>
            </a:r>
          </a:p>
        </p:txBody>
      </p:sp>
      <p:sp>
        <p:nvSpPr>
          <p:cNvPr id="28683" name="CaixaDeTexto 19"/>
          <p:cNvSpPr txBox="1">
            <a:spLocks noChangeArrowheads="1"/>
          </p:cNvSpPr>
          <p:nvPr/>
        </p:nvSpPr>
        <p:spPr bwMode="auto">
          <a:xfrm>
            <a:off x="827088" y="4149725"/>
            <a:ext cx="640873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PLE (Personal Learning Environmemts</a:t>
            </a:r>
          </a:p>
          <a:p>
            <a:r>
              <a:rPr lang="pt-PT"/>
              <a:t>+</a:t>
            </a:r>
          </a:p>
          <a:p>
            <a:r>
              <a:rPr lang="pt-PT"/>
              <a:t>Groupware</a:t>
            </a:r>
          </a:p>
          <a:p>
            <a:r>
              <a:rPr lang="pt-PT"/>
              <a:t>=</a:t>
            </a:r>
          </a:p>
          <a:p>
            <a:r>
              <a:rPr lang="pt-PT"/>
              <a:t>Ambiente de Aprendizagem Colaborativo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Minha Turma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142844" y="1071546"/>
            <a:ext cx="8358246" cy="500066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43000" y="1047750"/>
            <a:ext cx="6083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Ambiente de aprendizagem colaborativo</a:t>
            </a:r>
          </a:p>
        </p:txBody>
      </p:sp>
      <p:sp>
        <p:nvSpPr>
          <p:cNvPr id="14" name="Botão de acção: avançar ou seguinte 13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7" name="Botão de acção: avançar ou seguinte 16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9706" name="CaixaDeTexto 17"/>
          <p:cNvSpPr txBox="1">
            <a:spLocks noChangeArrowheads="1"/>
          </p:cNvSpPr>
          <p:nvPr/>
        </p:nvSpPr>
        <p:spPr bwMode="auto">
          <a:xfrm>
            <a:off x="684213" y="2133600"/>
            <a:ext cx="58324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Que rede?</a:t>
            </a:r>
          </a:p>
          <a:p>
            <a:r>
              <a:rPr lang="pt-PT"/>
              <a:t>Rede ad-hoc – servidor no computador do professor e ligações Wi-Fi</a:t>
            </a:r>
          </a:p>
        </p:txBody>
      </p:sp>
      <p:sp>
        <p:nvSpPr>
          <p:cNvPr id="29707" name="CaixaDeTexto 19"/>
          <p:cNvSpPr txBox="1">
            <a:spLocks noChangeArrowheads="1"/>
          </p:cNvSpPr>
          <p:nvPr/>
        </p:nvSpPr>
        <p:spPr bwMode="auto">
          <a:xfrm>
            <a:off x="827088" y="4149725"/>
            <a:ext cx="64087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Que groupware?</a:t>
            </a:r>
          </a:p>
          <a:p>
            <a:r>
              <a:rPr lang="pt-PT"/>
              <a:t> O LMS Moodle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/>
        </p:nvSpPr>
        <p:spPr>
          <a:xfrm>
            <a:off x="0" y="0"/>
            <a:ext cx="8604250" cy="836613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Minha Turma</a:t>
            </a:r>
          </a:p>
        </p:txBody>
      </p:sp>
      <p:sp>
        <p:nvSpPr>
          <p:cNvPr id="5" name="Rectangle 21"/>
          <p:cNvSpPr/>
          <p:nvPr/>
        </p:nvSpPr>
        <p:spPr>
          <a:xfrm>
            <a:off x="0" y="6381750"/>
            <a:ext cx="8604250" cy="47625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142844" y="1071546"/>
            <a:ext cx="8358246" cy="500066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43000" y="1047750"/>
            <a:ext cx="6083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Ambiente de aprendizagem colaborativo</a:t>
            </a:r>
          </a:p>
        </p:txBody>
      </p:sp>
      <p:graphicFrame>
        <p:nvGraphicFramePr>
          <p:cNvPr id="12" name="Diagrama 11"/>
          <p:cNvGraphicFramePr/>
          <p:nvPr/>
        </p:nvGraphicFramePr>
        <p:xfrm>
          <a:off x="357158" y="1928802"/>
          <a:ext cx="7929618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Seta para baixo 12"/>
          <p:cNvSpPr/>
          <p:nvPr/>
        </p:nvSpPr>
        <p:spPr>
          <a:xfrm>
            <a:off x="7000875" y="2857500"/>
            <a:ext cx="571500" cy="714375"/>
          </a:xfrm>
          <a:prstGeom prst="down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5" name="Seta para baixo 14"/>
          <p:cNvSpPr/>
          <p:nvPr/>
        </p:nvSpPr>
        <p:spPr>
          <a:xfrm>
            <a:off x="4071938" y="2857500"/>
            <a:ext cx="571500" cy="714375"/>
          </a:xfrm>
          <a:prstGeom prst="down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" name="Seta para baixo 15"/>
          <p:cNvSpPr/>
          <p:nvPr/>
        </p:nvSpPr>
        <p:spPr>
          <a:xfrm>
            <a:off x="1071563" y="2857500"/>
            <a:ext cx="571500" cy="714375"/>
          </a:xfrm>
          <a:prstGeom prst="down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0732" name="CaixaDeTexto 16"/>
          <p:cNvSpPr txBox="1">
            <a:spLocks noChangeArrowheads="1"/>
          </p:cNvSpPr>
          <p:nvPr/>
        </p:nvSpPr>
        <p:spPr bwMode="auto">
          <a:xfrm>
            <a:off x="6323013" y="3714750"/>
            <a:ext cx="19637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PT" sz="1600"/>
              <a:t>Versão do RePe para o 1º Ciclo, facilmente exportável para o Moodle da escola do 2º ciclo.</a:t>
            </a:r>
          </a:p>
        </p:txBody>
      </p:sp>
      <p:sp>
        <p:nvSpPr>
          <p:cNvPr id="30733" name="CaixaDeTexto 20"/>
          <p:cNvSpPr txBox="1">
            <a:spLocks noChangeArrowheads="1"/>
          </p:cNvSpPr>
          <p:nvPr/>
        </p:nvSpPr>
        <p:spPr bwMode="auto">
          <a:xfrm>
            <a:off x="3286125" y="3643313"/>
            <a:ext cx="2357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PT" sz="1600"/>
              <a:t>Fóruns</a:t>
            </a:r>
          </a:p>
          <a:p>
            <a:pPr>
              <a:buFont typeface="Arial" charset="0"/>
              <a:buChar char="•"/>
            </a:pPr>
            <a:r>
              <a:rPr lang="pt-PT" sz="1600"/>
              <a:t>Glossários</a:t>
            </a:r>
          </a:p>
          <a:p>
            <a:pPr>
              <a:buFont typeface="Arial" charset="0"/>
              <a:buChar char="•"/>
            </a:pPr>
            <a:r>
              <a:rPr lang="pt-PT" sz="1600"/>
              <a:t>Jogos e actividades colaborativas</a:t>
            </a:r>
          </a:p>
          <a:p>
            <a:pPr>
              <a:buFont typeface="Arial" charset="0"/>
              <a:buChar char="•"/>
            </a:pPr>
            <a:r>
              <a:rPr lang="pt-PT" sz="1600"/>
              <a:t>...... </a:t>
            </a:r>
          </a:p>
        </p:txBody>
      </p:sp>
      <p:sp>
        <p:nvSpPr>
          <p:cNvPr id="30734" name="CaixaDeTexto 22"/>
          <p:cNvSpPr txBox="1">
            <a:spLocks noChangeArrowheads="1"/>
          </p:cNvSpPr>
          <p:nvPr/>
        </p:nvSpPr>
        <p:spPr bwMode="auto">
          <a:xfrm>
            <a:off x="214313" y="3714750"/>
            <a:ext cx="2357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PT" sz="1600"/>
              <a:t>Centrada no computador do professor (servidor)</a:t>
            </a:r>
          </a:p>
          <a:p>
            <a:pPr>
              <a:buFont typeface="Arial" charset="0"/>
              <a:buChar char="•"/>
            </a:pPr>
            <a:endParaRPr lang="pt-PT" sz="1600"/>
          </a:p>
        </p:txBody>
      </p:sp>
      <p:sp>
        <p:nvSpPr>
          <p:cNvPr id="14" name="Botão de acção: avançar ou seguinte 13">
            <a:hlinkClick r:id="" action="ppaction://hlinkshowjump?jump=nextslide" highlightClick="1"/>
          </p:cNvPr>
          <p:cNvSpPr/>
          <p:nvPr/>
        </p:nvSpPr>
        <p:spPr>
          <a:xfrm>
            <a:off x="81724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7" name="Botão de acção: avançar ou seguinte 16">
            <a:hlinkClick r:id="" action="ppaction://hlinkshowjump?jump=previousslide" highlightClick="1"/>
          </p:cNvPr>
          <p:cNvSpPr/>
          <p:nvPr/>
        </p:nvSpPr>
        <p:spPr>
          <a:xfrm rot="10800000">
            <a:off x="7740650" y="6453188"/>
            <a:ext cx="360363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754</Words>
  <Application>Microsoft Office PowerPoint</Application>
  <PresentationFormat>Apresentação no Ecrã (4:3)</PresentationFormat>
  <Paragraphs>136</Paragraphs>
  <Slides>20</Slides>
  <Notes>20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3" baseType="lpstr">
      <vt:lpstr>Arial</vt:lpstr>
      <vt:lpstr>Calibri</vt:lpstr>
      <vt:lpstr>ContemporaryPhotoAlbum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2010-07-01T14:25:58Z</dcterms:created>
  <dcterms:modified xsi:type="dcterms:W3CDTF">2012-06-13T11:01:36Z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2070</vt:i4>
  </property>
  <property fmtid="{D5CDD505-2E9C-101B-9397-08002B2CF9AE}" pid="3" name="_Version">
    <vt:lpwstr>12.0.4518</vt:lpwstr>
  </property>
</Properties>
</file>