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3" r:id="rId2"/>
  </p:sldIdLst>
  <p:sldSz cx="43891200" cy="39600188"/>
  <p:notesSz cx="6715125" cy="923925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8598" kern="1200">
        <a:solidFill>
          <a:schemeClr val="tx1"/>
        </a:solidFill>
        <a:latin typeface="Arial" charset="0"/>
        <a:ea typeface="+mn-ea"/>
        <a:cs typeface="+mn-cs"/>
      </a:defRPr>
    </a:lvl1pPr>
    <a:lvl2pPr marL="457053" algn="ctr" rtl="0" fontAlgn="base">
      <a:spcBef>
        <a:spcPct val="0"/>
      </a:spcBef>
      <a:spcAft>
        <a:spcPct val="0"/>
      </a:spcAft>
      <a:defRPr sz="8598" kern="1200">
        <a:solidFill>
          <a:schemeClr val="tx1"/>
        </a:solidFill>
        <a:latin typeface="Arial" charset="0"/>
        <a:ea typeface="+mn-ea"/>
        <a:cs typeface="+mn-cs"/>
      </a:defRPr>
    </a:lvl2pPr>
    <a:lvl3pPr marL="914101" algn="ctr" rtl="0" fontAlgn="base">
      <a:spcBef>
        <a:spcPct val="0"/>
      </a:spcBef>
      <a:spcAft>
        <a:spcPct val="0"/>
      </a:spcAft>
      <a:defRPr sz="8598" kern="1200">
        <a:solidFill>
          <a:schemeClr val="tx1"/>
        </a:solidFill>
        <a:latin typeface="Arial" charset="0"/>
        <a:ea typeface="+mn-ea"/>
        <a:cs typeface="+mn-cs"/>
      </a:defRPr>
    </a:lvl3pPr>
    <a:lvl4pPr marL="1371154" algn="ctr" rtl="0" fontAlgn="base">
      <a:spcBef>
        <a:spcPct val="0"/>
      </a:spcBef>
      <a:spcAft>
        <a:spcPct val="0"/>
      </a:spcAft>
      <a:defRPr sz="8598" kern="1200">
        <a:solidFill>
          <a:schemeClr val="tx1"/>
        </a:solidFill>
        <a:latin typeface="Arial" charset="0"/>
        <a:ea typeface="+mn-ea"/>
        <a:cs typeface="+mn-cs"/>
      </a:defRPr>
    </a:lvl4pPr>
    <a:lvl5pPr marL="1828202" algn="ctr" rtl="0" fontAlgn="base">
      <a:spcBef>
        <a:spcPct val="0"/>
      </a:spcBef>
      <a:spcAft>
        <a:spcPct val="0"/>
      </a:spcAft>
      <a:defRPr sz="8598" kern="1200">
        <a:solidFill>
          <a:schemeClr val="tx1"/>
        </a:solidFill>
        <a:latin typeface="Arial" charset="0"/>
        <a:ea typeface="+mn-ea"/>
        <a:cs typeface="+mn-cs"/>
      </a:defRPr>
    </a:lvl5pPr>
    <a:lvl6pPr marL="2285255" algn="l" defTabSz="914101" rtl="0" eaLnBrk="1" latinLnBrk="0" hangingPunct="1">
      <a:defRPr sz="8598" kern="1200">
        <a:solidFill>
          <a:schemeClr val="tx1"/>
        </a:solidFill>
        <a:latin typeface="Arial" charset="0"/>
        <a:ea typeface="+mn-ea"/>
        <a:cs typeface="+mn-cs"/>
      </a:defRPr>
    </a:lvl6pPr>
    <a:lvl7pPr marL="2742302" algn="l" defTabSz="914101" rtl="0" eaLnBrk="1" latinLnBrk="0" hangingPunct="1">
      <a:defRPr sz="8598" kern="1200">
        <a:solidFill>
          <a:schemeClr val="tx1"/>
        </a:solidFill>
        <a:latin typeface="Arial" charset="0"/>
        <a:ea typeface="+mn-ea"/>
        <a:cs typeface="+mn-cs"/>
      </a:defRPr>
    </a:lvl7pPr>
    <a:lvl8pPr marL="3199355" algn="l" defTabSz="914101" rtl="0" eaLnBrk="1" latinLnBrk="0" hangingPunct="1">
      <a:defRPr sz="8598" kern="1200">
        <a:solidFill>
          <a:schemeClr val="tx1"/>
        </a:solidFill>
        <a:latin typeface="Arial" charset="0"/>
        <a:ea typeface="+mn-ea"/>
        <a:cs typeface="+mn-cs"/>
      </a:defRPr>
    </a:lvl8pPr>
    <a:lvl9pPr marL="3656403" algn="l" defTabSz="914101" rtl="0" eaLnBrk="1" latinLnBrk="0" hangingPunct="1">
      <a:defRPr sz="8598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821" userDrawn="1">
          <p15:clr>
            <a:srgbClr val="A4A3A4"/>
          </p15:clr>
        </p15:guide>
        <p15:guide id="2" orient="horz" pos="12444" userDrawn="1">
          <p15:clr>
            <a:srgbClr val="A4A3A4"/>
          </p15:clr>
        </p15:guide>
        <p15:guide id="3" pos="9216" userDrawn="1">
          <p15:clr>
            <a:srgbClr val="A4A3A4"/>
          </p15:clr>
        </p15:guide>
        <p15:guide id="4" pos="1843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406D"/>
    <a:srgbClr val="698ED9"/>
    <a:srgbClr val="97AEDD"/>
    <a:srgbClr val="FCFCEE"/>
    <a:srgbClr val="5165AD"/>
    <a:srgbClr val="E6E6E6"/>
    <a:srgbClr val="EAEAEA"/>
    <a:srgbClr val="C0C0C0"/>
    <a:srgbClr val="0046D2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06E556D-5104-4BA7-81C1-902D105A25D0}" v="31" dt="2021-05-13T21:25:40.67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588" autoAdjust="0"/>
    <p:restoredTop sz="94660"/>
  </p:normalViewPr>
  <p:slideViewPr>
    <p:cSldViewPr snapToGrid="0">
      <p:cViewPr varScale="1">
        <p:scale>
          <a:sx n="12" d="100"/>
          <a:sy n="12" d="100"/>
        </p:scale>
        <p:origin x="1728" y="108"/>
      </p:cViewPr>
      <p:guideLst>
        <p:guide orient="horz" pos="5821"/>
        <p:guide orient="horz" pos="12444"/>
        <p:guide pos="9216"/>
        <p:guide pos="18432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0988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03650" y="0"/>
            <a:ext cx="290988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438275" y="692150"/>
            <a:ext cx="3840163" cy="34655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1513" y="4389438"/>
            <a:ext cx="5372100" cy="4157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75700"/>
            <a:ext cx="290988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03650" y="8775700"/>
            <a:ext cx="290988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88B95DF-393B-40A1-89EC-24BEBB0E13B8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46027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053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101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154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202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5255" algn="l" defTabSz="91410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302" algn="l" defTabSz="91410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355" algn="l" defTabSz="91410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6403" algn="l" defTabSz="91410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4926F13-3AD3-4891-80DD-00AB317A720D}" type="slidenum">
              <a:rPr lang="en-US"/>
              <a:pPr/>
              <a:t>1</a:t>
            </a:fld>
            <a:endParaRPr lang="en-US"/>
          </a:p>
        </p:txBody>
      </p:sp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438275" y="692150"/>
            <a:ext cx="3840163" cy="3465513"/>
          </a:xfrm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62469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egaprint.com/" TargetMode="External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w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hlinkClick r:id="rId3"/>
          </p:cNvPr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8727"/>
          <a:stretch>
            <a:fillRect/>
          </a:stretch>
        </p:blipFill>
        <p:spPr bwMode="auto">
          <a:xfrm>
            <a:off x="35722567" y="38960811"/>
            <a:ext cx="4225109" cy="2506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1"/>
          <p:cNvSpPr txBox="1"/>
          <p:nvPr userDrawn="1"/>
        </p:nvSpPr>
        <p:spPr>
          <a:xfrm>
            <a:off x="39970534" y="38888338"/>
            <a:ext cx="293567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r>
              <a:rPr lang="en-US" sz="2000" dirty="0">
                <a:solidFill>
                  <a:schemeClr val="bg1"/>
                </a:solidFill>
              </a:rPr>
              <a:t>www.postersession.com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4389602" rtl="0" fontAlgn="base">
        <a:spcBef>
          <a:spcPct val="0"/>
        </a:spcBef>
        <a:spcAft>
          <a:spcPct val="0"/>
        </a:spcAft>
        <a:defRPr sz="21101">
          <a:solidFill>
            <a:schemeClr val="tx2"/>
          </a:solidFill>
          <a:latin typeface="+mj-lt"/>
          <a:ea typeface="+mj-ea"/>
          <a:cs typeface="+mj-cs"/>
        </a:defRPr>
      </a:lvl1pPr>
      <a:lvl2pPr algn="ctr" defTabSz="4389602" rtl="0" fontAlgn="base">
        <a:spcBef>
          <a:spcPct val="0"/>
        </a:spcBef>
        <a:spcAft>
          <a:spcPct val="0"/>
        </a:spcAft>
        <a:defRPr sz="21101">
          <a:solidFill>
            <a:schemeClr val="tx2"/>
          </a:solidFill>
          <a:latin typeface="Arial" charset="0"/>
        </a:defRPr>
      </a:lvl2pPr>
      <a:lvl3pPr algn="ctr" defTabSz="4389602" rtl="0" fontAlgn="base">
        <a:spcBef>
          <a:spcPct val="0"/>
        </a:spcBef>
        <a:spcAft>
          <a:spcPct val="0"/>
        </a:spcAft>
        <a:defRPr sz="21101">
          <a:solidFill>
            <a:schemeClr val="tx2"/>
          </a:solidFill>
          <a:latin typeface="Arial" charset="0"/>
        </a:defRPr>
      </a:lvl3pPr>
      <a:lvl4pPr algn="ctr" defTabSz="4389602" rtl="0" fontAlgn="base">
        <a:spcBef>
          <a:spcPct val="0"/>
        </a:spcBef>
        <a:spcAft>
          <a:spcPct val="0"/>
        </a:spcAft>
        <a:defRPr sz="21101">
          <a:solidFill>
            <a:schemeClr val="tx2"/>
          </a:solidFill>
          <a:latin typeface="Arial" charset="0"/>
        </a:defRPr>
      </a:lvl4pPr>
      <a:lvl5pPr algn="ctr" defTabSz="4389602" rtl="0" fontAlgn="base">
        <a:spcBef>
          <a:spcPct val="0"/>
        </a:spcBef>
        <a:spcAft>
          <a:spcPct val="0"/>
        </a:spcAft>
        <a:defRPr sz="21101">
          <a:solidFill>
            <a:schemeClr val="tx2"/>
          </a:solidFill>
          <a:latin typeface="Arial" charset="0"/>
        </a:defRPr>
      </a:lvl5pPr>
      <a:lvl6pPr marL="457217" algn="ctr" defTabSz="4389602" rtl="0" fontAlgn="base">
        <a:spcBef>
          <a:spcPct val="0"/>
        </a:spcBef>
        <a:spcAft>
          <a:spcPct val="0"/>
        </a:spcAft>
        <a:defRPr sz="21101">
          <a:solidFill>
            <a:schemeClr val="tx2"/>
          </a:solidFill>
          <a:latin typeface="Arial" charset="0"/>
        </a:defRPr>
      </a:lvl6pPr>
      <a:lvl7pPr marL="914434" algn="ctr" defTabSz="4389602" rtl="0" fontAlgn="base">
        <a:spcBef>
          <a:spcPct val="0"/>
        </a:spcBef>
        <a:spcAft>
          <a:spcPct val="0"/>
        </a:spcAft>
        <a:defRPr sz="21101">
          <a:solidFill>
            <a:schemeClr val="tx2"/>
          </a:solidFill>
          <a:latin typeface="Arial" charset="0"/>
        </a:defRPr>
      </a:lvl7pPr>
      <a:lvl8pPr marL="1371651" algn="ctr" defTabSz="4389602" rtl="0" fontAlgn="base">
        <a:spcBef>
          <a:spcPct val="0"/>
        </a:spcBef>
        <a:spcAft>
          <a:spcPct val="0"/>
        </a:spcAft>
        <a:defRPr sz="21101">
          <a:solidFill>
            <a:schemeClr val="tx2"/>
          </a:solidFill>
          <a:latin typeface="Arial" charset="0"/>
        </a:defRPr>
      </a:lvl8pPr>
      <a:lvl9pPr marL="1828869" algn="ctr" defTabSz="4389602" rtl="0" fontAlgn="base">
        <a:spcBef>
          <a:spcPct val="0"/>
        </a:spcBef>
        <a:spcAft>
          <a:spcPct val="0"/>
        </a:spcAft>
        <a:defRPr sz="21101">
          <a:solidFill>
            <a:schemeClr val="tx2"/>
          </a:solidFill>
          <a:latin typeface="Arial" charset="0"/>
        </a:defRPr>
      </a:lvl9pPr>
    </p:titleStyle>
    <p:bodyStyle>
      <a:lvl1pPr marL="1646299" indent="-1646299" algn="l" defTabSz="4389602" rtl="0" fontAlgn="base">
        <a:spcBef>
          <a:spcPct val="20000"/>
        </a:spcBef>
        <a:spcAft>
          <a:spcPct val="0"/>
        </a:spcAft>
        <a:buChar char="•"/>
        <a:defRPr sz="15401">
          <a:solidFill>
            <a:schemeClr val="tx1"/>
          </a:solidFill>
          <a:latin typeface="+mn-lt"/>
          <a:ea typeface="+mn-ea"/>
          <a:cs typeface="+mn-cs"/>
        </a:defRPr>
      </a:lvl1pPr>
      <a:lvl2pPr marL="3565658" indent="-1371651" algn="l" defTabSz="4389602" rtl="0" fontAlgn="base">
        <a:spcBef>
          <a:spcPct val="20000"/>
        </a:spcBef>
        <a:spcAft>
          <a:spcPct val="0"/>
        </a:spcAft>
        <a:buChar char="–"/>
        <a:defRPr sz="13401">
          <a:solidFill>
            <a:schemeClr val="tx1"/>
          </a:solidFill>
          <a:latin typeface="+mn-lt"/>
        </a:defRPr>
      </a:lvl2pPr>
      <a:lvl3pPr marL="5486606" indent="-1097005" algn="l" defTabSz="4389602" rtl="0" fontAlgn="base">
        <a:spcBef>
          <a:spcPct val="20000"/>
        </a:spcBef>
        <a:spcAft>
          <a:spcPct val="0"/>
        </a:spcAft>
        <a:buChar char="•"/>
        <a:defRPr sz="11501">
          <a:solidFill>
            <a:schemeClr val="tx1"/>
          </a:solidFill>
          <a:latin typeface="+mn-lt"/>
        </a:defRPr>
      </a:lvl3pPr>
      <a:lvl4pPr marL="7680613" indent="-1097005" algn="l" defTabSz="4389602" rtl="0" fontAlgn="base">
        <a:spcBef>
          <a:spcPct val="20000"/>
        </a:spcBef>
        <a:spcAft>
          <a:spcPct val="0"/>
        </a:spcAft>
        <a:buChar char="–"/>
        <a:defRPr sz="9600">
          <a:solidFill>
            <a:schemeClr val="tx1"/>
          </a:solidFill>
          <a:latin typeface="+mn-lt"/>
        </a:defRPr>
      </a:lvl4pPr>
      <a:lvl5pPr marL="9876208" indent="-1097005" algn="l" defTabSz="4389602" rtl="0" fontAlgn="base">
        <a:spcBef>
          <a:spcPct val="20000"/>
        </a:spcBef>
        <a:spcAft>
          <a:spcPct val="0"/>
        </a:spcAft>
        <a:buChar char="»"/>
        <a:defRPr sz="9600">
          <a:solidFill>
            <a:schemeClr val="tx1"/>
          </a:solidFill>
          <a:latin typeface="+mn-lt"/>
        </a:defRPr>
      </a:lvl5pPr>
      <a:lvl6pPr marL="10333425" indent="-1097005" algn="l" defTabSz="4389602" rtl="0" fontAlgn="base">
        <a:spcBef>
          <a:spcPct val="20000"/>
        </a:spcBef>
        <a:spcAft>
          <a:spcPct val="0"/>
        </a:spcAft>
        <a:buChar char="»"/>
        <a:defRPr sz="9600">
          <a:solidFill>
            <a:schemeClr val="tx1"/>
          </a:solidFill>
          <a:latin typeface="+mn-lt"/>
        </a:defRPr>
      </a:lvl6pPr>
      <a:lvl7pPr marL="10790642" indent="-1097005" algn="l" defTabSz="4389602" rtl="0" fontAlgn="base">
        <a:spcBef>
          <a:spcPct val="20000"/>
        </a:spcBef>
        <a:spcAft>
          <a:spcPct val="0"/>
        </a:spcAft>
        <a:buChar char="»"/>
        <a:defRPr sz="9600">
          <a:solidFill>
            <a:schemeClr val="tx1"/>
          </a:solidFill>
          <a:latin typeface="+mn-lt"/>
        </a:defRPr>
      </a:lvl7pPr>
      <a:lvl8pPr marL="11247859" indent="-1097005" algn="l" defTabSz="4389602" rtl="0" fontAlgn="base">
        <a:spcBef>
          <a:spcPct val="20000"/>
        </a:spcBef>
        <a:spcAft>
          <a:spcPct val="0"/>
        </a:spcAft>
        <a:buChar char="»"/>
        <a:defRPr sz="9600">
          <a:solidFill>
            <a:schemeClr val="tx1"/>
          </a:solidFill>
          <a:latin typeface="+mn-lt"/>
        </a:defRPr>
      </a:lvl8pPr>
      <a:lvl9pPr marL="11705077" indent="-1097005" algn="l" defTabSz="4389602" rtl="0" fontAlgn="base">
        <a:spcBef>
          <a:spcPct val="20000"/>
        </a:spcBef>
        <a:spcAft>
          <a:spcPct val="0"/>
        </a:spcAft>
        <a:buChar char="»"/>
        <a:defRPr sz="9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3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17" algn="l" defTabSz="91443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34" algn="l" defTabSz="91443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51" algn="l" defTabSz="91443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69" algn="l" defTabSz="91443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86" algn="l" defTabSz="91443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303" algn="l" defTabSz="91443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520" algn="l" defTabSz="91443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737" algn="l" defTabSz="91443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2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microsoft.com/office/2007/relationships/hdphoto" Target="../media/hdphoto1.wdp"/><Relationship Id="rId5" Type="http://schemas.openxmlformats.org/officeDocument/2006/relationships/image" Target="../media/image4.png"/><Relationship Id="rId10" Type="http://schemas.openxmlformats.org/officeDocument/2006/relationships/image" Target="../media/image8.png"/><Relationship Id="rId4" Type="http://schemas.openxmlformats.org/officeDocument/2006/relationships/image" Target="../media/image3.png"/><Relationship Id="rId9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406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>
            <a:extLst>
              <a:ext uri="{FF2B5EF4-FFF2-40B4-BE49-F238E27FC236}">
                <a16:creationId xmlns:a16="http://schemas.microsoft.com/office/drawing/2014/main" id="{16AF3FE6-31BD-4F86-A02B-58B967FC353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365312"/>
            <a:ext cx="43891199" cy="39941004"/>
          </a:xfrm>
          <a:prstGeom prst="rect">
            <a:avLst/>
          </a:prstGeom>
        </p:spPr>
      </p:pic>
      <p:sp>
        <p:nvSpPr>
          <p:cNvPr id="2062" name="Text Box 14"/>
          <p:cNvSpPr txBox="1">
            <a:spLocks noChangeArrowheads="1"/>
          </p:cNvSpPr>
          <p:nvPr/>
        </p:nvSpPr>
        <p:spPr bwMode="auto">
          <a:xfrm>
            <a:off x="816429" y="2848730"/>
            <a:ext cx="42624790" cy="372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defTabSz="4389602">
              <a:spcBef>
                <a:spcPct val="50000"/>
              </a:spcBef>
            </a:pPr>
            <a:r>
              <a:rPr lang="pt-PT" sz="8000" b="1" dirty="0"/>
              <a:t>Qualidade de Vida dos estudantes de enfermagem – A </a:t>
            </a:r>
            <a:r>
              <a:rPr lang="pt-PT" sz="8000" b="1" i="1" dirty="0"/>
              <a:t>Scoping </a:t>
            </a:r>
            <a:r>
              <a:rPr lang="pt-PT" sz="8000" b="1" i="1" dirty="0" err="1"/>
              <a:t>Review</a:t>
            </a:r>
            <a:endParaRPr lang="pt-PT" sz="6600" b="1" i="1" dirty="0"/>
          </a:p>
          <a:p>
            <a:pPr defTabSz="4389602"/>
            <a:r>
              <a:rPr lang="pt-PT" sz="5400" b="1" i="1" dirty="0"/>
              <a:t>Figueiredo, MC; Rosa, M.; Silva, M.; Amendoeira, J.</a:t>
            </a:r>
          </a:p>
          <a:p>
            <a:pPr defTabSz="4389602"/>
            <a:endParaRPr lang="pt-PT" sz="5400" b="1" i="1" dirty="0"/>
          </a:p>
          <a:p>
            <a:pPr defTabSz="4389602"/>
            <a:r>
              <a:rPr lang="pt-PT" sz="4800" b="1" i="1" dirty="0"/>
              <a:t>Professores da Escola Superior de Saúde de Santarém – Centro de Investigação em Qualidade de Vida – Área científica individual e comunitária</a:t>
            </a:r>
          </a:p>
        </p:txBody>
      </p:sp>
      <p:pic>
        <p:nvPicPr>
          <p:cNvPr id="7" name="Imagem 6" descr="Uma imagem com texto&#10;&#10;Descrição gerada automaticamente">
            <a:extLst>
              <a:ext uri="{FF2B5EF4-FFF2-40B4-BE49-F238E27FC236}">
                <a16:creationId xmlns:a16="http://schemas.microsoft.com/office/drawing/2014/main" id="{29E77426-DE85-4067-8A4D-3E241CD9F9E3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33602" y="340816"/>
            <a:ext cx="3657598" cy="3192033"/>
          </a:xfrm>
          <a:prstGeom prst="rect">
            <a:avLst/>
          </a:prstGeom>
        </p:spPr>
      </p:pic>
      <p:pic>
        <p:nvPicPr>
          <p:cNvPr id="8" name="Imagem 7">
            <a:extLst>
              <a:ext uri="{FF2B5EF4-FFF2-40B4-BE49-F238E27FC236}">
                <a16:creationId xmlns:a16="http://schemas.microsoft.com/office/drawing/2014/main" id="{D43AE7FB-1882-4E7F-BFFC-BEB698CC5091}"/>
              </a:ext>
            </a:extLst>
          </p:cNvPr>
          <p:cNvPicPr/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colorTemperature colorTemp="11200"/>
                    </a14:imgEffect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864626"/>
            <a:ext cx="7010401" cy="5602919"/>
          </a:xfrm>
          <a:prstGeom prst="rect">
            <a:avLst/>
          </a:prstGeom>
        </p:spPr>
      </p:pic>
      <p:pic>
        <p:nvPicPr>
          <p:cNvPr id="10" name="Picture 2" descr="Universidad de Oviedo, Ajedrez - Photos | Facebook">
            <a:extLst>
              <a:ext uri="{FF2B5EF4-FFF2-40B4-BE49-F238E27FC236}">
                <a16:creationId xmlns:a16="http://schemas.microsoft.com/office/drawing/2014/main" id="{83835514-C89C-4D79-934F-C8A76457EA56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>
          <a:xfrm>
            <a:off x="36576003" y="248857"/>
            <a:ext cx="3657598" cy="3657598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9" name="CaixaDeTexto 8">
            <a:extLst>
              <a:ext uri="{FF2B5EF4-FFF2-40B4-BE49-F238E27FC236}">
                <a16:creationId xmlns:a16="http://schemas.microsoft.com/office/drawing/2014/main" id="{1E6B76EB-0EFF-4CF6-92BC-6858CBF9B9FE}"/>
              </a:ext>
            </a:extLst>
          </p:cNvPr>
          <p:cNvSpPr txBox="1"/>
          <p:nvPr/>
        </p:nvSpPr>
        <p:spPr>
          <a:xfrm>
            <a:off x="2509870" y="6937585"/>
            <a:ext cx="38143543" cy="923330"/>
          </a:xfrm>
          <a:prstGeom prst="rect">
            <a:avLst/>
          </a:prstGeom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pt-PT" sz="5400" dirty="0"/>
              <a:t>OBJETIVO: </a:t>
            </a:r>
            <a:r>
              <a:rPr lang="pt-PT" sz="5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Mapear a literatura relativa aos fatores que interferem na qualidade de vida dos estudantes de enfermagem</a:t>
            </a:r>
            <a:r>
              <a:rPr lang="pt-PT" sz="5400" dirty="0">
                <a:solidFill>
                  <a:schemeClr val="tx1"/>
                </a:solidFill>
              </a:rPr>
              <a:t>.</a:t>
            </a:r>
            <a:endParaRPr lang="pt-PT" sz="5400" dirty="0"/>
          </a:p>
        </p:txBody>
      </p:sp>
      <p:sp>
        <p:nvSpPr>
          <p:cNvPr id="11" name="Retângulo: Cantos Arredondados 10">
            <a:extLst>
              <a:ext uri="{FF2B5EF4-FFF2-40B4-BE49-F238E27FC236}">
                <a16:creationId xmlns:a16="http://schemas.microsoft.com/office/drawing/2014/main" id="{5D611134-8CB7-42A2-A626-CB63FEE95D44}"/>
              </a:ext>
            </a:extLst>
          </p:cNvPr>
          <p:cNvSpPr/>
          <p:nvPr/>
        </p:nvSpPr>
        <p:spPr>
          <a:xfrm>
            <a:off x="2411304" y="8125485"/>
            <a:ext cx="17545150" cy="4193576"/>
          </a:xfrm>
          <a:prstGeom prst="roundRect">
            <a:avLst/>
          </a:prstGeom>
          <a:gradFill flip="none" rotWithShape="1">
            <a:gsLst>
              <a:gs pos="0">
                <a:srgbClr val="FFC000">
                  <a:tint val="66000"/>
                  <a:satMod val="160000"/>
                </a:srgbClr>
              </a:gs>
              <a:gs pos="50000">
                <a:srgbClr val="FFC000">
                  <a:tint val="44500"/>
                  <a:satMod val="160000"/>
                </a:srgbClr>
              </a:gs>
              <a:gs pos="100000">
                <a:srgbClr val="FFC000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just"/>
            <a:r>
              <a:rPr lang="pt-PT" sz="4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Qualidade de Vida </a:t>
            </a:r>
          </a:p>
          <a:p>
            <a:pPr lvl="0" algn="just"/>
            <a:r>
              <a:rPr lang="pt-PT" sz="4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Valor que cada cidadão atribui ao seu estatuto social e individual, numa sociedade em que as pessoas se relacionam e interagem para satisfazer as suas ambições, necessidades e expetativas. </a:t>
            </a:r>
          </a:p>
          <a:p>
            <a:pPr lvl="0" algn="just"/>
            <a:r>
              <a:rPr lang="pt-PT" sz="3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(WHOQOL-group,1995) </a:t>
            </a:r>
          </a:p>
        </p:txBody>
      </p:sp>
      <p:sp>
        <p:nvSpPr>
          <p:cNvPr id="12" name="Retângulo: Cantos Arredondados 11">
            <a:extLst>
              <a:ext uri="{FF2B5EF4-FFF2-40B4-BE49-F238E27FC236}">
                <a16:creationId xmlns:a16="http://schemas.microsoft.com/office/drawing/2014/main" id="{55461F09-9140-4344-927A-FE1200DF9B00}"/>
              </a:ext>
            </a:extLst>
          </p:cNvPr>
          <p:cNvSpPr/>
          <p:nvPr/>
        </p:nvSpPr>
        <p:spPr>
          <a:xfrm>
            <a:off x="20345737" y="8156415"/>
            <a:ext cx="20307676" cy="4162646"/>
          </a:xfrm>
          <a:prstGeom prst="roundRect">
            <a:avLst/>
          </a:prstGeom>
          <a:gradFill flip="none" rotWithShape="1">
            <a:gsLst>
              <a:gs pos="0">
                <a:srgbClr val="FFC000">
                  <a:tint val="66000"/>
                  <a:satMod val="160000"/>
                </a:srgbClr>
              </a:gs>
              <a:gs pos="50000">
                <a:srgbClr val="FFC000">
                  <a:tint val="44500"/>
                  <a:satMod val="160000"/>
                </a:srgbClr>
              </a:gs>
              <a:gs pos="100000">
                <a:srgbClr val="FFC000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l"/>
            <a:r>
              <a:rPr lang="pt-PT" sz="4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Qualidade de Vida dos Estudantes</a:t>
            </a:r>
          </a:p>
          <a:p>
            <a:pPr lvl="0" algn="l"/>
            <a:r>
              <a:rPr lang="pt-PT" sz="4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Pode ser comprometida ou beneficiada por fatores, relacionados com a saúde física, com a saúde psicológica, com as relações sociais e do meio ambiente, que fundamentam a atenção dada à promoção da saúde neste contexto</a:t>
            </a:r>
          </a:p>
          <a:p>
            <a:pPr lvl="0" algn="l"/>
            <a:r>
              <a:rPr lang="pt-PT" sz="4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(WHOQOL-</a:t>
            </a:r>
            <a:r>
              <a:rPr lang="pt-PT" sz="44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group</a:t>
            </a:r>
            <a:r>
              <a:rPr lang="pt-PT" sz="4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1995)</a:t>
            </a:r>
            <a:endParaRPr lang="pt-PT" sz="4400" dirty="0">
              <a:solidFill>
                <a:schemeClr val="tx1"/>
              </a:solidFill>
            </a:endParaRPr>
          </a:p>
        </p:txBody>
      </p:sp>
      <p:sp>
        <p:nvSpPr>
          <p:cNvPr id="13" name="Retângulo: Cantos Arredondados 12">
            <a:extLst>
              <a:ext uri="{FF2B5EF4-FFF2-40B4-BE49-F238E27FC236}">
                <a16:creationId xmlns:a16="http://schemas.microsoft.com/office/drawing/2014/main" id="{B89DD30E-7C58-41FF-A2E6-1A1A1928F23B}"/>
              </a:ext>
            </a:extLst>
          </p:cNvPr>
          <p:cNvSpPr/>
          <p:nvPr/>
        </p:nvSpPr>
        <p:spPr>
          <a:xfrm>
            <a:off x="2242018" y="12710203"/>
            <a:ext cx="19703581" cy="1876477"/>
          </a:xfrm>
          <a:prstGeom prst="roundRect">
            <a:avLst/>
          </a:prstGeom>
          <a:gradFill flip="none" rotWithShape="1">
            <a:gsLst>
              <a:gs pos="0">
                <a:srgbClr val="97AEDD">
                  <a:tint val="66000"/>
                  <a:satMod val="160000"/>
                </a:srgbClr>
              </a:gs>
              <a:gs pos="50000">
                <a:srgbClr val="97AEDD">
                  <a:tint val="44500"/>
                  <a:satMod val="160000"/>
                </a:srgbClr>
              </a:gs>
              <a:gs pos="100000">
                <a:srgbClr val="97AEDD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pt-PT" sz="4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Questão: </a:t>
            </a:r>
          </a:p>
          <a:p>
            <a:pPr algn="just"/>
            <a:r>
              <a:rPr lang="pt-PT" sz="4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Quais os fatores que interferem na qualidade de vida dos estudantes de enfermagem? </a:t>
            </a:r>
          </a:p>
        </p:txBody>
      </p:sp>
      <p:sp>
        <p:nvSpPr>
          <p:cNvPr id="15" name="Retângulo arredondado 30">
            <a:extLst>
              <a:ext uri="{FF2B5EF4-FFF2-40B4-BE49-F238E27FC236}">
                <a16:creationId xmlns:a16="http://schemas.microsoft.com/office/drawing/2014/main" id="{578E26ED-048A-4263-B77B-6D1B80FBFD91}"/>
              </a:ext>
            </a:extLst>
          </p:cNvPr>
          <p:cNvSpPr/>
          <p:nvPr/>
        </p:nvSpPr>
        <p:spPr>
          <a:xfrm>
            <a:off x="6877425" y="14977822"/>
            <a:ext cx="6695187" cy="1184469"/>
          </a:xfrm>
          <a:prstGeom prst="roundRect">
            <a:avLst/>
          </a:prstGeom>
          <a:solidFill>
            <a:srgbClr val="33406D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>
            <a:glow rad="228600">
              <a:srgbClr val="4472C4">
                <a:satMod val="175000"/>
                <a:alpha val="40000"/>
              </a:srgbClr>
            </a:glow>
          </a:effectLst>
        </p:spPr>
        <p:txBody>
          <a:bodyPr rtlCol="0" anchor="ctr"/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4600" b="1" i="0" u="none" strike="noStrike" kern="0" normalizeH="0" baseline="0" noProof="0" dirty="0">
                <a:solidFill>
                  <a:schemeClr val="bg1"/>
                </a:solidFill>
                <a:uLnTx/>
                <a:uFillTx/>
                <a:latin typeface="Calibri" panose="020F0502020204030204"/>
                <a:ea typeface="+mn-ea"/>
                <a:cs typeface="+mn-cs"/>
              </a:rPr>
              <a:t>Metodologia</a:t>
            </a:r>
          </a:p>
        </p:txBody>
      </p:sp>
      <p:sp>
        <p:nvSpPr>
          <p:cNvPr id="16" name="Retângulo arredondado 30">
            <a:extLst>
              <a:ext uri="{FF2B5EF4-FFF2-40B4-BE49-F238E27FC236}">
                <a16:creationId xmlns:a16="http://schemas.microsoft.com/office/drawing/2014/main" id="{9F4D8AD7-564A-4AFC-916D-D9AF5F5519E6}"/>
              </a:ext>
            </a:extLst>
          </p:cNvPr>
          <p:cNvSpPr/>
          <p:nvPr/>
        </p:nvSpPr>
        <p:spPr>
          <a:xfrm>
            <a:off x="6773775" y="23667008"/>
            <a:ext cx="6695187" cy="1071849"/>
          </a:xfrm>
          <a:prstGeom prst="roundRect">
            <a:avLst/>
          </a:prstGeom>
          <a:solidFill>
            <a:srgbClr val="33406D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>
            <a:glow rad="228600">
              <a:srgbClr val="4472C4">
                <a:satMod val="175000"/>
                <a:alpha val="40000"/>
              </a:srgbClr>
            </a:glow>
          </a:effectLst>
        </p:spPr>
        <p:txBody>
          <a:bodyPr rtlCol="0" anchor="ctr"/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4600" b="1" i="0" u="none" strike="noStrike" kern="0" normalizeH="0" baseline="0" noProof="0" dirty="0">
                <a:solidFill>
                  <a:schemeClr val="bg1"/>
                </a:solidFill>
                <a:uLnTx/>
                <a:uFillTx/>
                <a:latin typeface="Calibri" panose="020F0502020204030204"/>
                <a:ea typeface="+mn-ea"/>
                <a:cs typeface="+mn-cs"/>
              </a:rPr>
              <a:t>Evidência</a:t>
            </a:r>
          </a:p>
        </p:txBody>
      </p:sp>
      <p:sp>
        <p:nvSpPr>
          <p:cNvPr id="2" name="Seta: Para a Direita 1">
            <a:extLst>
              <a:ext uri="{FF2B5EF4-FFF2-40B4-BE49-F238E27FC236}">
                <a16:creationId xmlns:a16="http://schemas.microsoft.com/office/drawing/2014/main" id="{EAAA4ECA-77C3-412A-ADDA-99BE49F99DE7}"/>
              </a:ext>
            </a:extLst>
          </p:cNvPr>
          <p:cNvSpPr/>
          <p:nvPr/>
        </p:nvSpPr>
        <p:spPr bwMode="auto">
          <a:xfrm>
            <a:off x="20089316" y="18371187"/>
            <a:ext cx="2129975" cy="2253343"/>
          </a:xfrm>
          <a:prstGeom prst="rightArrow">
            <a:avLst/>
          </a:prstGeom>
          <a:solidFill>
            <a:srgbClr val="33406D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438943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PT" sz="86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6079BB40-8354-45B3-823C-8513BD72A72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2631400" y="12601166"/>
            <a:ext cx="18383059" cy="17325489"/>
          </a:xfrm>
          <a:prstGeom prst="rect">
            <a:avLst/>
          </a:prstGeom>
          <a:ln>
            <a:solidFill>
              <a:srgbClr val="33406D"/>
            </a:solidFill>
          </a:ln>
        </p:spPr>
      </p:pic>
      <p:sp>
        <p:nvSpPr>
          <p:cNvPr id="5" name="CaixaDeTexto 4">
            <a:extLst>
              <a:ext uri="{FF2B5EF4-FFF2-40B4-BE49-F238E27FC236}">
                <a16:creationId xmlns:a16="http://schemas.microsoft.com/office/drawing/2014/main" id="{C4C7FB0E-3EBA-4C9F-B2E5-6468CA81BDDC}"/>
              </a:ext>
            </a:extLst>
          </p:cNvPr>
          <p:cNvSpPr txBox="1"/>
          <p:nvPr/>
        </p:nvSpPr>
        <p:spPr>
          <a:xfrm>
            <a:off x="2272319" y="16312654"/>
            <a:ext cx="17482340" cy="6186309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pt-PT" sz="4400" b="1" dirty="0">
                <a:latin typeface="+mj-lt"/>
              </a:rPr>
              <a:t>Participantes: </a:t>
            </a:r>
            <a:r>
              <a:rPr lang="pt-PT" sz="4400" dirty="0">
                <a:latin typeface="+mj-lt"/>
              </a:rPr>
              <a:t>estudantes de enfermagem – 1º ciclo; </a:t>
            </a:r>
            <a:r>
              <a:rPr lang="pt-PT" sz="4400" b="1" dirty="0">
                <a:latin typeface="+mj-lt"/>
              </a:rPr>
              <a:t>Conceitos: </a:t>
            </a:r>
            <a:r>
              <a:rPr lang="pt-PT" sz="4400" dirty="0">
                <a:latin typeface="+mj-lt"/>
              </a:rPr>
              <a:t>Qualidade de Vida; Estudante e Enfermagem; Contexto: Instituições de Ensino Superior</a:t>
            </a:r>
          </a:p>
          <a:p>
            <a:pPr algn="just"/>
            <a:r>
              <a:rPr lang="pt-PT" sz="4400" b="1" dirty="0">
                <a:latin typeface="+mj-lt"/>
              </a:rPr>
              <a:t>Descritores </a:t>
            </a:r>
            <a:r>
              <a:rPr lang="pt-PT" sz="4400" b="1" dirty="0" err="1">
                <a:latin typeface="+mj-lt"/>
              </a:rPr>
              <a:t>MeSH</a:t>
            </a:r>
            <a:r>
              <a:rPr lang="pt-PT" sz="4400" b="1" dirty="0">
                <a:latin typeface="+mj-lt"/>
              </a:rPr>
              <a:t>: </a:t>
            </a:r>
            <a:r>
              <a:rPr lang="pt-PT" sz="4400" dirty="0">
                <a:latin typeface="+mj-lt"/>
              </a:rPr>
              <a:t>“</a:t>
            </a:r>
            <a:r>
              <a:rPr lang="pt-PT" sz="4400" dirty="0" err="1">
                <a:latin typeface="+mj-lt"/>
              </a:rPr>
              <a:t>Quality</a:t>
            </a:r>
            <a:r>
              <a:rPr lang="pt-PT" sz="4400" dirty="0">
                <a:latin typeface="+mj-lt"/>
              </a:rPr>
              <a:t> </a:t>
            </a:r>
            <a:r>
              <a:rPr lang="pt-PT" sz="4400" dirty="0" err="1">
                <a:latin typeface="+mj-lt"/>
              </a:rPr>
              <a:t>of</a:t>
            </a:r>
            <a:r>
              <a:rPr lang="pt-PT" sz="4400" dirty="0">
                <a:latin typeface="+mj-lt"/>
              </a:rPr>
              <a:t> </a:t>
            </a:r>
            <a:r>
              <a:rPr lang="pt-PT" sz="4400" dirty="0" err="1">
                <a:latin typeface="+mj-lt"/>
              </a:rPr>
              <a:t>life</a:t>
            </a:r>
            <a:r>
              <a:rPr lang="pt-PT" sz="4400" dirty="0">
                <a:latin typeface="+mj-lt"/>
              </a:rPr>
              <a:t>” AND “</a:t>
            </a:r>
            <a:r>
              <a:rPr lang="pt-PT" sz="4400" dirty="0" err="1">
                <a:latin typeface="+mj-lt"/>
              </a:rPr>
              <a:t>Student</a:t>
            </a:r>
            <a:r>
              <a:rPr lang="pt-PT" sz="4400" dirty="0">
                <a:latin typeface="+mj-lt"/>
              </a:rPr>
              <a:t>” AND “</a:t>
            </a:r>
            <a:r>
              <a:rPr lang="pt-PT" sz="4400" dirty="0" err="1">
                <a:latin typeface="+mj-lt"/>
              </a:rPr>
              <a:t>Nursing</a:t>
            </a:r>
            <a:r>
              <a:rPr lang="pt-PT" sz="4400" dirty="0">
                <a:latin typeface="+mj-lt"/>
              </a:rPr>
              <a:t>”</a:t>
            </a:r>
          </a:p>
          <a:p>
            <a:pPr algn="just"/>
            <a:r>
              <a:rPr lang="pt-PT" sz="4400" b="1" dirty="0" err="1">
                <a:latin typeface="+mj-lt"/>
              </a:rPr>
              <a:t>Published</a:t>
            </a:r>
            <a:r>
              <a:rPr lang="pt-PT" sz="4400" b="1" dirty="0">
                <a:latin typeface="+mj-lt"/>
              </a:rPr>
              <a:t> </a:t>
            </a:r>
            <a:r>
              <a:rPr lang="pt-PT" sz="4400" b="1" dirty="0" err="1">
                <a:latin typeface="+mj-lt"/>
              </a:rPr>
              <a:t>databases</a:t>
            </a:r>
            <a:r>
              <a:rPr lang="pt-PT" sz="4400" b="1" dirty="0">
                <a:latin typeface="+mj-lt"/>
              </a:rPr>
              <a:t> </a:t>
            </a:r>
            <a:r>
              <a:rPr lang="pt-PT" sz="4400" dirty="0">
                <a:latin typeface="+mj-lt"/>
              </a:rPr>
              <a:t>– EBSCOHOST (CINAHL Complete; MEDLINE Complete; </a:t>
            </a:r>
            <a:r>
              <a:rPr lang="pt-PT" sz="4400" dirty="0" err="1">
                <a:latin typeface="+mj-lt"/>
              </a:rPr>
              <a:t>Nursing</a:t>
            </a:r>
            <a:r>
              <a:rPr lang="pt-PT" sz="4400" dirty="0">
                <a:latin typeface="+mj-lt"/>
              </a:rPr>
              <a:t> &amp; </a:t>
            </a:r>
            <a:r>
              <a:rPr lang="pt-PT" sz="4400" dirty="0" err="1">
                <a:latin typeface="+mj-lt"/>
              </a:rPr>
              <a:t>Allied</a:t>
            </a:r>
            <a:r>
              <a:rPr lang="pt-PT" sz="4400" dirty="0">
                <a:latin typeface="+mj-lt"/>
              </a:rPr>
              <a:t>; </a:t>
            </a:r>
            <a:r>
              <a:rPr lang="pt-PT" sz="4400" dirty="0" err="1">
                <a:latin typeface="+mj-lt"/>
              </a:rPr>
              <a:t>MedicLatina</a:t>
            </a:r>
            <a:r>
              <a:rPr lang="pt-PT" sz="4400" dirty="0">
                <a:latin typeface="+mj-lt"/>
              </a:rPr>
              <a:t>); Biblioteca Virtual em Saúde (LILACS, </a:t>
            </a:r>
            <a:r>
              <a:rPr lang="pt-PT" sz="4400" dirty="0" err="1">
                <a:latin typeface="+mj-lt"/>
              </a:rPr>
              <a:t>SciELO</a:t>
            </a:r>
            <a:r>
              <a:rPr lang="pt-PT" sz="4400" dirty="0">
                <a:latin typeface="+mj-lt"/>
              </a:rPr>
              <a:t> e BDENF);</a:t>
            </a:r>
          </a:p>
          <a:p>
            <a:pPr algn="just"/>
            <a:r>
              <a:rPr lang="pt-PT" sz="4400" b="1" dirty="0">
                <a:latin typeface="+mj-lt"/>
              </a:rPr>
              <a:t>Friso temporal: </a:t>
            </a:r>
            <a:r>
              <a:rPr lang="pt-PT" sz="4400" dirty="0">
                <a:latin typeface="+mj-lt"/>
              </a:rPr>
              <a:t>01/01/2016 a 31/12/2020</a:t>
            </a:r>
          </a:p>
          <a:p>
            <a:pPr algn="just"/>
            <a:r>
              <a:rPr lang="pt-PT" sz="4400" b="1" dirty="0">
                <a:latin typeface="+mj-lt"/>
              </a:rPr>
              <a:t>Data da pesquisa</a:t>
            </a:r>
            <a:r>
              <a:rPr lang="pt-PT" sz="4400" dirty="0">
                <a:solidFill>
                  <a:srgbClr val="FF0000"/>
                </a:solidFill>
                <a:latin typeface="+mj-lt"/>
              </a:rPr>
              <a:t>: </a:t>
            </a:r>
            <a:r>
              <a:rPr lang="pt-PT" sz="4400" dirty="0">
                <a:solidFill>
                  <a:schemeClr val="tx1"/>
                </a:solidFill>
                <a:latin typeface="+mj-lt"/>
              </a:rPr>
              <a:t>19/ 03/ 2021</a:t>
            </a:r>
            <a:endParaRPr lang="pt-PT" sz="4400" dirty="0">
              <a:solidFill>
                <a:schemeClr val="tx1"/>
              </a:solidFill>
            </a:endParaRPr>
          </a:p>
        </p:txBody>
      </p:sp>
      <p:sp>
        <p:nvSpPr>
          <p:cNvPr id="18" name="CaixaDeTexto 17">
            <a:extLst>
              <a:ext uri="{FF2B5EF4-FFF2-40B4-BE49-F238E27FC236}">
                <a16:creationId xmlns:a16="http://schemas.microsoft.com/office/drawing/2014/main" id="{B179EA1C-961A-4B32-8526-12E9D1B5D8F8}"/>
              </a:ext>
            </a:extLst>
          </p:cNvPr>
          <p:cNvSpPr txBox="1"/>
          <p:nvPr/>
        </p:nvSpPr>
        <p:spPr>
          <a:xfrm>
            <a:off x="2272319" y="25067558"/>
            <a:ext cx="17406361" cy="9571851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pt-PT" sz="4400" dirty="0"/>
              <a:t>Identificaram-se </a:t>
            </a:r>
            <a:r>
              <a:rPr lang="pt-PT" sz="4400" b="1" dirty="0"/>
              <a:t>determinantes estruturais, organizacionais e situacionais que condicionam positivamente e negativamente a qualidade de vida dos estudantes de enfermagem </a:t>
            </a:r>
            <a:r>
              <a:rPr lang="pt-PT" sz="4400" dirty="0"/>
              <a:t>no espaço da escola, no desempenho das suas atividades, no cumprimento de responsabilidades e nas relações entre discente e docente e enfermeiro.  </a:t>
            </a:r>
          </a:p>
          <a:p>
            <a:pPr algn="just"/>
            <a:r>
              <a:rPr lang="pt-PT" sz="4400" dirty="0"/>
              <a:t>A identificação e </a:t>
            </a:r>
            <a:r>
              <a:rPr lang="pt-PT" sz="4400" b="1" dirty="0"/>
              <a:t>conhecimento dos fatores promotores da qualidade de vida dos estudantes, permite a compreensão da forma como estes percecionam</a:t>
            </a:r>
            <a:r>
              <a:rPr lang="pt-PT" sz="4400" dirty="0"/>
              <a:t> os mesmos e o seu contributo no desenvolvimento do processo ensino aprendizagem. </a:t>
            </a:r>
          </a:p>
          <a:p>
            <a:pPr algn="just"/>
            <a:r>
              <a:rPr lang="pt-PT" sz="4400" b="1" dirty="0"/>
              <a:t>As Instituições de Ensino Superior </a:t>
            </a:r>
            <a:r>
              <a:rPr lang="pt-PT" sz="4400" dirty="0"/>
              <a:t>responsáveis pela formação dos estudantes, </a:t>
            </a:r>
            <a:r>
              <a:rPr lang="pt-PT" sz="4400" b="1" dirty="0"/>
              <a:t>devem avaliar as necessidades dos estudantes</a:t>
            </a:r>
            <a:r>
              <a:rPr lang="pt-PT" sz="4400" dirty="0"/>
              <a:t>, visando </a:t>
            </a:r>
            <a:r>
              <a:rPr lang="pt-PT" sz="4400" b="1" dirty="0"/>
              <a:t>implementar estratégias promotoras da sua qualidade de vida.</a:t>
            </a:r>
          </a:p>
        </p:txBody>
      </p:sp>
      <p:sp>
        <p:nvSpPr>
          <p:cNvPr id="19" name="CaixaDeTexto 18">
            <a:extLst>
              <a:ext uri="{FF2B5EF4-FFF2-40B4-BE49-F238E27FC236}">
                <a16:creationId xmlns:a16="http://schemas.microsoft.com/office/drawing/2014/main" id="{E7B8AD9D-BB11-4DAB-8E61-649569227906}"/>
              </a:ext>
            </a:extLst>
          </p:cNvPr>
          <p:cNvSpPr txBox="1"/>
          <p:nvPr/>
        </p:nvSpPr>
        <p:spPr>
          <a:xfrm>
            <a:off x="21488401" y="32196559"/>
            <a:ext cx="21952818" cy="3046988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pt-PT" sz="2400" dirty="0"/>
              <a:t>Barbosa </a:t>
            </a:r>
            <a:r>
              <a:rPr lang="pt-PT" sz="2400" dirty="0" err="1"/>
              <a:t>et</a:t>
            </a:r>
            <a:r>
              <a:rPr lang="pt-PT" sz="2400" dirty="0"/>
              <a:t> al, (2016). </a:t>
            </a:r>
            <a:r>
              <a:rPr lang="pt-PT" sz="2400" dirty="0" err="1"/>
              <a:t>Percepção</a:t>
            </a:r>
            <a:r>
              <a:rPr lang="pt-PT" sz="2400" dirty="0"/>
              <a:t> de estresse e qualidade de vida dos acadêmicos de enfermagem no Brasil. Repositório Científico de Acesso Aberto de Portugal, 4 (I2): 94-102. Disponível em: file:///C:/Users/Utilizador/Downloads/9922-Texto%20do%20Trabalho-28412-1-10-20160905%20(6).pdf </a:t>
            </a:r>
          </a:p>
          <a:p>
            <a:pPr algn="just"/>
            <a:r>
              <a:rPr lang="pt-PT" sz="2400" dirty="0" err="1"/>
              <a:t>Cuellar-López,M</a:t>
            </a:r>
            <a:r>
              <a:rPr lang="pt-PT" sz="2400" dirty="0"/>
              <a:t>., </a:t>
            </a:r>
            <a:r>
              <a:rPr lang="pt-PT" sz="2400" dirty="0" err="1"/>
              <a:t>Montoya-Pipicano</a:t>
            </a:r>
            <a:r>
              <a:rPr lang="pt-PT" sz="2400" dirty="0"/>
              <a:t>, J., &amp; </a:t>
            </a:r>
            <a:r>
              <a:rPr lang="pt-PT" sz="2400" dirty="0" err="1"/>
              <a:t>Castaño</a:t>
            </a:r>
            <a:r>
              <a:rPr lang="pt-PT" sz="2400" dirty="0"/>
              <a:t>-Mora, Y. (2016). </a:t>
            </a:r>
            <a:r>
              <a:rPr lang="pt-PT" sz="2400" dirty="0" err="1"/>
              <a:t>Percepción</a:t>
            </a:r>
            <a:r>
              <a:rPr lang="pt-PT" sz="2400" dirty="0"/>
              <a:t> subjetiva de la </a:t>
            </a:r>
            <a:r>
              <a:rPr lang="pt-PT" sz="2400" dirty="0" err="1"/>
              <a:t>calidad</a:t>
            </a:r>
            <a:r>
              <a:rPr lang="pt-PT" sz="2400" dirty="0"/>
              <a:t> de vida </a:t>
            </a:r>
            <a:r>
              <a:rPr lang="pt-PT" sz="2400" dirty="0" err="1"/>
              <a:t>en</a:t>
            </a:r>
            <a:r>
              <a:rPr lang="pt-PT" sz="2400" dirty="0"/>
              <a:t> </a:t>
            </a:r>
            <a:r>
              <a:rPr lang="pt-PT" sz="2400" dirty="0" err="1"/>
              <a:t>estudiantes</a:t>
            </a:r>
            <a:r>
              <a:rPr lang="pt-PT" sz="2400" dirty="0"/>
              <a:t> de </a:t>
            </a:r>
            <a:r>
              <a:rPr lang="pt-PT" sz="2400" dirty="0" err="1"/>
              <a:t>enfermería</a:t>
            </a:r>
            <a:r>
              <a:rPr lang="pt-PT" sz="2400" dirty="0"/>
              <a:t> de una </a:t>
            </a:r>
            <a:r>
              <a:rPr lang="pt-PT" sz="2400" dirty="0" err="1"/>
              <a:t>universidad</a:t>
            </a:r>
            <a:r>
              <a:rPr lang="pt-PT" sz="2400" dirty="0"/>
              <a:t> pública. Revista </a:t>
            </a:r>
            <a:r>
              <a:rPr lang="pt-PT" sz="2400" dirty="0" err="1"/>
              <a:t>Universidad</a:t>
            </a:r>
            <a:r>
              <a:rPr lang="pt-PT" sz="2400" dirty="0"/>
              <a:t> Y </a:t>
            </a:r>
            <a:r>
              <a:rPr lang="pt-PT" sz="2400" dirty="0" err="1"/>
              <a:t>Salud</a:t>
            </a:r>
            <a:r>
              <a:rPr lang="pt-PT" sz="2400" dirty="0"/>
              <a:t>, 18(3):462-473. http://dx.doi.org/10.22267/rus. 161803.51</a:t>
            </a:r>
          </a:p>
          <a:p>
            <a:pPr algn="just"/>
            <a:r>
              <a:rPr lang="pt-PT" sz="2400" dirty="0"/>
              <a:t>Cruz, F., Gomes, A., Neto, G ., Silva , N., Nogueira, W., &amp; Andrade, S. (2020). Qualidade de vida e futuros enfermeiros. Revista de Enfermagem da Universidade do Estado do Rio de Janeiro, 28:e51148. http://dx.doi.org/10.12957/reuerj.2020.51148</a:t>
            </a:r>
          </a:p>
          <a:p>
            <a:pPr algn="just"/>
            <a:r>
              <a:rPr lang="pt-PT" sz="2400" dirty="0"/>
              <a:t>Freitas </a:t>
            </a:r>
            <a:r>
              <a:rPr lang="pt-PT" sz="2400" dirty="0" err="1"/>
              <a:t>et</a:t>
            </a:r>
            <a:r>
              <a:rPr lang="pt-PT" sz="2400" dirty="0"/>
              <a:t> al. (2018). Fatores intervenientes na qualidade de vida do estudante de Enfermagem. Revista de enfermagem da Universidade Federal de Pernambuco [online] 12(9):2376-2385. https://doi.org/10.5205/1981-8963-v12i8a230110p2376-2385-2018 </a:t>
            </a:r>
          </a:p>
        </p:txBody>
      </p:sp>
      <p:sp>
        <p:nvSpPr>
          <p:cNvPr id="20" name="Retângulo arredondado 30">
            <a:extLst>
              <a:ext uri="{FF2B5EF4-FFF2-40B4-BE49-F238E27FC236}">
                <a16:creationId xmlns:a16="http://schemas.microsoft.com/office/drawing/2014/main" id="{2BD28CE5-ECF4-4264-94B1-78C5045EAA8C}"/>
              </a:ext>
            </a:extLst>
          </p:cNvPr>
          <p:cNvSpPr/>
          <p:nvPr/>
        </p:nvSpPr>
        <p:spPr>
          <a:xfrm>
            <a:off x="28770944" y="30793910"/>
            <a:ext cx="6695187" cy="1298817"/>
          </a:xfrm>
          <a:prstGeom prst="roundRect">
            <a:avLst/>
          </a:prstGeom>
          <a:solidFill>
            <a:srgbClr val="33406D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>
            <a:glow rad="228600">
              <a:srgbClr val="4472C4">
                <a:satMod val="175000"/>
                <a:alpha val="40000"/>
              </a:srgbClr>
            </a:glow>
          </a:effectLst>
        </p:spPr>
        <p:txBody>
          <a:bodyPr rtlCol="0" anchor="ctr"/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4600" b="1" i="0" u="none" strike="noStrike" kern="0" normalizeH="0" baseline="0" noProof="0" dirty="0">
                <a:solidFill>
                  <a:schemeClr val="bg1"/>
                </a:solidFill>
                <a:uLnTx/>
                <a:uFillTx/>
                <a:latin typeface="Calibri" panose="020F0502020204030204"/>
                <a:ea typeface="+mn-ea"/>
                <a:cs typeface="+mn-cs"/>
              </a:rPr>
              <a:t>Referências Bibliográficas</a:t>
            </a:r>
          </a:p>
        </p:txBody>
      </p:sp>
      <p:pic>
        <p:nvPicPr>
          <p:cNvPr id="21" name="Imagem 20">
            <a:extLst>
              <a:ext uri="{FF2B5EF4-FFF2-40B4-BE49-F238E27FC236}">
                <a16:creationId xmlns:a16="http://schemas.microsoft.com/office/drawing/2014/main" id="{E6D04817-FBF5-4EB3-9378-A0463BAA202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1581641" y="35862452"/>
            <a:ext cx="4807215" cy="1778011"/>
          </a:xfrm>
          <a:prstGeom prst="rect">
            <a:avLst/>
          </a:prstGeom>
        </p:spPr>
      </p:pic>
      <p:pic>
        <p:nvPicPr>
          <p:cNvPr id="22" name="Imagem 1">
            <a:extLst>
              <a:ext uri="{FF2B5EF4-FFF2-40B4-BE49-F238E27FC236}">
                <a16:creationId xmlns:a16="http://schemas.microsoft.com/office/drawing/2014/main" id="{A17933D6-68BB-47C5-B9E0-5EEB0EF29AC8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40" t="-26" r="64526" b="10153"/>
          <a:stretch/>
        </p:blipFill>
        <p:spPr bwMode="auto">
          <a:xfrm>
            <a:off x="18246761" y="35754221"/>
            <a:ext cx="3334878" cy="22498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72241027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Custom 24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3064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438943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8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438943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8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866</TotalTime>
  <Words>584</Words>
  <Application>Microsoft Office PowerPoint</Application>
  <PresentationFormat>Personalizados</PresentationFormat>
  <Paragraphs>29</Paragraphs>
  <Slides>1</Slides>
  <Notes>1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dos diapositivos</vt:lpstr>
      </vt:variant>
      <vt:variant>
        <vt:i4>1</vt:i4>
      </vt:variant>
    </vt:vector>
  </HeadingPairs>
  <TitlesOfParts>
    <vt:vector size="4" baseType="lpstr">
      <vt:lpstr>Arial</vt:lpstr>
      <vt:lpstr>Calibri</vt:lpstr>
      <vt:lpstr>Default Design</vt:lpstr>
      <vt:lpstr>Apresentação do PowerPoint</vt:lpstr>
    </vt:vector>
  </TitlesOfParts>
  <Company>MegaPrint Inc.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48x48 Square Template</dc:title>
  <dc:creator>Ethan Shulda;www.postersession.com</dc:creator>
  <cp:keywords>www.postersession.com</cp:keywords>
  <dc:description>©MegaPrint Inc. 2009-2015</dc:description>
  <cp:lastModifiedBy>Maria Figueiredo</cp:lastModifiedBy>
  <cp:revision>67</cp:revision>
  <dcterms:created xsi:type="dcterms:W3CDTF">2008-12-04T00:20:37Z</dcterms:created>
  <dcterms:modified xsi:type="dcterms:W3CDTF">2021-05-14T12:49:56Z</dcterms:modified>
  <cp:category>Research Poster</cp:category>
</cp:coreProperties>
</file>