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sldIdLst>
    <p:sldId id="256" r:id="rId2"/>
  </p:sldIdLst>
  <p:sldSz cx="36009263" cy="43205400"/>
  <p:notesSz cx="6858000" cy="9144000"/>
  <p:defaultTextStyle>
    <a:defPPr>
      <a:defRPr lang="en-US"/>
    </a:defPPr>
    <a:lvl1pPr marL="0" algn="l" defTabSz="22631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63140" algn="l" defTabSz="22631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26280" algn="l" defTabSz="22631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89420" algn="l" defTabSz="22631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52560" algn="l" defTabSz="22631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315700" algn="l" defTabSz="22631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78840" algn="l" defTabSz="22631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841980" algn="l" defTabSz="22631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105120" algn="l" defTabSz="22631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4A58B9D7-B46A-3048-B594-CA9AD9275BFB}">
          <p14:sldIdLst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B2F6"/>
    <a:srgbClr val="33FF99"/>
    <a:srgbClr val="CCFFFF"/>
    <a:srgbClr val="FFFF99"/>
    <a:srgbClr val="FFFFCC"/>
    <a:srgbClr val="FFCC99"/>
    <a:srgbClr val="000000"/>
    <a:srgbClr val="FFCC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300" autoAdjust="0"/>
    <p:restoredTop sz="93676" autoAdjust="0"/>
  </p:normalViewPr>
  <p:slideViewPr>
    <p:cSldViewPr snapToGrid="0" snapToObjects="1">
      <p:cViewPr varScale="1">
        <p:scale>
          <a:sx n="16" d="100"/>
          <a:sy n="16" d="100"/>
        </p:scale>
        <p:origin x="-2728" y="-184"/>
      </p:cViewPr>
      <p:guideLst>
        <p:guide orient="horz" pos="13609"/>
        <p:guide pos="113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Raquel%20HD:Users:Raquel:Documents:Doutoramento:Tese%20de%20Doutoramento:Tratamento%20Question&#225;rios%20Pilot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Raquel%20HD:Users:Raquel:Documents:Doutoramento:Tese%20de%20Doutoramento:Tratamento%20Question&#225;rios%20Pilot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Raquel%20HD:Users:Raquel:Documents:Doutoramento:Tese%20de%20Doutoramento:Tratamento%20Question&#225;rios%20Pilot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Raquel%20HD:Users:Raquel:Documents:Doutoramento:Tese%20de%20Doutoramento:Tratamento%20Question&#225;rios%20Piloto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3600"/>
            </a:pPr>
            <a:r>
              <a:rPr lang="en-US" sz="3600" dirty="0" smtClean="0"/>
              <a:t>Questions about</a:t>
            </a:r>
            <a:r>
              <a:rPr lang="en-US" sz="3600" baseline="0" dirty="0" smtClean="0"/>
              <a:t> o</a:t>
            </a:r>
            <a:r>
              <a:rPr lang="en-US" sz="3600" dirty="0" smtClean="0"/>
              <a:t>rganization </a:t>
            </a:r>
            <a:r>
              <a:rPr lang="en-US" sz="3600" dirty="0"/>
              <a:t>of </a:t>
            </a:r>
            <a:r>
              <a:rPr lang="en-US" sz="3600" dirty="0" smtClean="0"/>
              <a:t>data</a:t>
            </a:r>
            <a:endParaRPr lang="en-US" sz="3600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'#1'!$J$32</c:f>
              <c:strCache>
                <c:ptCount val="1"/>
                <c:pt idx="0">
                  <c:v>Answer</c:v>
                </c:pt>
              </c:strCache>
            </c:strRef>
          </c:tx>
          <c:spPr>
            <a:solidFill>
              <a:srgbClr val="85B2F6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85B2F6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txPr>
              <a:bodyPr/>
              <a:lstStyle/>
              <a:p>
                <a:pPr>
                  <a:defRPr sz="3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'#1'!$K$31:$M$31</c:f>
              <c:strCache>
                <c:ptCount val="3"/>
                <c:pt idx="0">
                  <c:v>Variable Qualitative</c:v>
                </c:pt>
                <c:pt idx="1">
                  <c:v>Variable Quantitative Discrete</c:v>
                </c:pt>
                <c:pt idx="2">
                  <c:v>Variable Quantitative Continuous</c:v>
                </c:pt>
              </c:strCache>
            </c:strRef>
          </c:cat>
          <c:val>
            <c:numRef>
              <c:f>'#1'!$K$32:$M$32</c:f>
              <c:numCache>
                <c:formatCode>General</c:formatCode>
                <c:ptCount val="3"/>
                <c:pt idx="0">
                  <c:v>21.0</c:v>
                </c:pt>
                <c:pt idx="1">
                  <c:v>21.0</c:v>
                </c:pt>
                <c:pt idx="2">
                  <c:v>17.0</c:v>
                </c:pt>
              </c:numCache>
            </c:numRef>
          </c:val>
        </c:ser>
        <c:ser>
          <c:idx val="1"/>
          <c:order val="1"/>
          <c:tx>
            <c:strRef>
              <c:f>'#1'!$J$33</c:f>
              <c:strCache>
                <c:ptCount val="1"/>
                <c:pt idx="0">
                  <c:v>No Answer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Lbls>
            <c:txPr>
              <a:bodyPr/>
              <a:lstStyle/>
              <a:p>
                <a:pPr>
                  <a:defRPr sz="3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'#1'!$K$31:$M$31</c:f>
              <c:strCache>
                <c:ptCount val="3"/>
                <c:pt idx="0">
                  <c:v>Variable Qualitative</c:v>
                </c:pt>
                <c:pt idx="1">
                  <c:v>Variable Quantitative Discrete</c:v>
                </c:pt>
                <c:pt idx="2">
                  <c:v>Variable Quantitative Continuous</c:v>
                </c:pt>
              </c:strCache>
            </c:strRef>
          </c:cat>
          <c:val>
            <c:numRef>
              <c:f>'#1'!$K$33:$M$33</c:f>
              <c:numCache>
                <c:formatCode>General</c:formatCode>
                <c:ptCount val="3"/>
                <c:pt idx="0">
                  <c:v>5.0</c:v>
                </c:pt>
                <c:pt idx="1">
                  <c:v>5.0</c:v>
                </c:pt>
                <c:pt idx="2">
                  <c:v>9.0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74481768"/>
        <c:axId val="474484776"/>
        <c:axId val="0"/>
      </c:bar3DChart>
      <c:catAx>
        <c:axId val="474481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3200"/>
            </a:pPr>
            <a:endParaRPr lang="en-US"/>
          </a:p>
        </c:txPr>
        <c:crossAx val="474484776"/>
        <c:crosses val="autoZero"/>
        <c:auto val="1"/>
        <c:lblAlgn val="ctr"/>
        <c:lblOffset val="100"/>
        <c:noMultiLvlLbl val="0"/>
      </c:catAx>
      <c:valAx>
        <c:axId val="4744847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7448176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3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3600"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3600"/>
            </a:pPr>
            <a:r>
              <a:rPr lang="en-US" sz="3600" dirty="0" smtClean="0"/>
              <a:t>Misconceptions</a:t>
            </a:r>
            <a:r>
              <a:rPr lang="en-US" sz="3600" baseline="0" dirty="0" smtClean="0"/>
              <a:t> regarding</a:t>
            </a:r>
            <a:r>
              <a:rPr lang="en-US" sz="3600" dirty="0" smtClean="0"/>
              <a:t> the organization </a:t>
            </a:r>
            <a:r>
              <a:rPr lang="en-US" sz="3600" dirty="0"/>
              <a:t>of </a:t>
            </a:r>
            <a:r>
              <a:rPr lang="en-US" sz="3600" dirty="0" smtClean="0"/>
              <a:t>data</a:t>
            </a:r>
            <a:endParaRPr lang="en-US" sz="3600" dirty="0"/>
          </a:p>
        </c:rich>
      </c:tx>
      <c:layout>
        <c:manualLayout>
          <c:xMode val="edge"/>
          <c:yMode val="edge"/>
          <c:x val="0.105281385430722"/>
          <c:y val="0.049656168416375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'#1'!$J$39</c:f>
              <c:strCache>
                <c:ptCount val="1"/>
                <c:pt idx="0">
                  <c:v>Day Classes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Lbls>
            <c:txPr>
              <a:bodyPr/>
              <a:lstStyle/>
              <a:p>
                <a:pPr>
                  <a:defRPr sz="3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'#1'!$K$38:$M$38</c:f>
              <c:strCache>
                <c:ptCount val="3"/>
                <c:pt idx="0">
                  <c:v>Correct</c:v>
                </c:pt>
                <c:pt idx="1">
                  <c:v>Problems with Frequency Tables</c:v>
                </c:pt>
                <c:pt idx="2">
                  <c:v>Problems with Graphic Representations</c:v>
                </c:pt>
              </c:strCache>
            </c:strRef>
          </c:cat>
          <c:val>
            <c:numRef>
              <c:f>'#1'!$K$39:$M$39</c:f>
              <c:numCache>
                <c:formatCode>0%</c:formatCode>
                <c:ptCount val="3"/>
                <c:pt idx="0">
                  <c:v>0.183673469387755</c:v>
                </c:pt>
                <c:pt idx="1">
                  <c:v>0.673469387755102</c:v>
                </c:pt>
                <c:pt idx="2">
                  <c:v>0.714285714285714</c:v>
                </c:pt>
              </c:numCache>
            </c:numRef>
          </c:val>
        </c:ser>
        <c:ser>
          <c:idx val="1"/>
          <c:order val="1"/>
          <c:tx>
            <c:strRef>
              <c:f>'#1'!$J$40</c:f>
              <c:strCache>
                <c:ptCount val="1"/>
                <c:pt idx="0">
                  <c:v>Night Classes</c:v>
                </c:pt>
              </c:strCache>
            </c:strRef>
          </c:tx>
          <c:spPr>
            <a:solidFill>
              <a:schemeClr val="tx2">
                <a:lumMod val="9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3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'#1'!$K$38:$M$38</c:f>
              <c:strCache>
                <c:ptCount val="3"/>
                <c:pt idx="0">
                  <c:v>Correct</c:v>
                </c:pt>
                <c:pt idx="1">
                  <c:v>Problems with Frequency Tables</c:v>
                </c:pt>
                <c:pt idx="2">
                  <c:v>Problems with Graphic Representations</c:v>
                </c:pt>
              </c:strCache>
            </c:strRef>
          </c:cat>
          <c:val>
            <c:numRef>
              <c:f>'#1'!$K$40:$M$40</c:f>
              <c:numCache>
                <c:formatCode>0%</c:formatCode>
                <c:ptCount val="3"/>
                <c:pt idx="0">
                  <c:v>0.3</c:v>
                </c:pt>
                <c:pt idx="1">
                  <c:v>0.5</c:v>
                </c:pt>
                <c:pt idx="2">
                  <c:v>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74023720"/>
        <c:axId val="474152648"/>
        <c:axId val="0"/>
      </c:bar3DChart>
      <c:catAx>
        <c:axId val="4740237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3200"/>
            </a:pPr>
            <a:endParaRPr lang="en-US"/>
          </a:p>
        </c:txPr>
        <c:crossAx val="474152648"/>
        <c:crosses val="autoZero"/>
        <c:auto val="1"/>
        <c:lblAlgn val="ctr"/>
        <c:lblOffset val="100"/>
        <c:noMultiLvlLbl val="0"/>
      </c:catAx>
      <c:valAx>
        <c:axId val="47415264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47402372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3595846142322"/>
          <c:y val="0.147946453368883"/>
          <c:w val="0.408172218512139"/>
          <c:h val="0.102608310532468"/>
        </c:manualLayout>
      </c:layout>
      <c:overlay val="0"/>
      <c:txPr>
        <a:bodyPr/>
        <a:lstStyle/>
        <a:p>
          <a:pPr>
            <a:defRPr sz="3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4000"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lang="en-US" sz="3600">
                <a:solidFill>
                  <a:srgbClr val="000000"/>
                </a:solidFill>
              </a:defRPr>
            </a:pPr>
            <a:r>
              <a:rPr lang="en-US" sz="3600" b="1" i="0" u="none" strike="noStrike" baseline="0" dirty="0" smtClean="0"/>
              <a:t>Questions about reading graphs</a:t>
            </a:r>
            <a:endParaRPr lang="en-US" sz="3600" dirty="0">
              <a:solidFill>
                <a:srgbClr val="000000"/>
              </a:solidFill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'#4'!$I$24</c:f>
              <c:strCache>
                <c:ptCount val="1"/>
                <c:pt idx="0">
                  <c:v>Day Classes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Lbls>
            <c:txPr>
              <a:bodyPr/>
              <a:lstStyle/>
              <a:p>
                <a:pPr>
                  <a:defRPr lang="en-US" sz="3200"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'#4'!$J$23:$L$23</c:f>
              <c:strCache>
                <c:ptCount val="3"/>
                <c:pt idx="0">
                  <c:v>Read the Data</c:v>
                </c:pt>
                <c:pt idx="1">
                  <c:v>Read Between the Data</c:v>
                </c:pt>
                <c:pt idx="2">
                  <c:v>Read Beyond the Data</c:v>
                </c:pt>
              </c:strCache>
            </c:strRef>
          </c:cat>
          <c:val>
            <c:numRef>
              <c:f>'#4'!$J$24:$L$24</c:f>
              <c:numCache>
                <c:formatCode>0%</c:formatCode>
                <c:ptCount val="3"/>
                <c:pt idx="0">
                  <c:v>0.823529411764706</c:v>
                </c:pt>
                <c:pt idx="1">
                  <c:v>0.941176470588235</c:v>
                </c:pt>
                <c:pt idx="2">
                  <c:v>0.588235294117647</c:v>
                </c:pt>
              </c:numCache>
            </c:numRef>
          </c:val>
        </c:ser>
        <c:ser>
          <c:idx val="1"/>
          <c:order val="1"/>
          <c:tx>
            <c:strRef>
              <c:f>'#4'!$I$25</c:f>
              <c:strCache>
                <c:ptCount val="1"/>
                <c:pt idx="0">
                  <c:v>Night Classes</c:v>
                </c:pt>
              </c:strCache>
            </c:strRef>
          </c:tx>
          <c:spPr>
            <a:solidFill>
              <a:srgbClr val="85B2F6"/>
            </a:solidFill>
          </c:spPr>
          <c:invertIfNegative val="0"/>
          <c:dLbls>
            <c:txPr>
              <a:bodyPr/>
              <a:lstStyle/>
              <a:p>
                <a:pPr>
                  <a:defRPr lang="en-US" sz="3200"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'#4'!$J$23:$L$23</c:f>
              <c:strCache>
                <c:ptCount val="3"/>
                <c:pt idx="0">
                  <c:v>Read the Data</c:v>
                </c:pt>
                <c:pt idx="1">
                  <c:v>Read Between the Data</c:v>
                </c:pt>
                <c:pt idx="2">
                  <c:v>Read Beyond the Data</c:v>
                </c:pt>
              </c:strCache>
            </c:strRef>
          </c:cat>
          <c:val>
            <c:numRef>
              <c:f>'#4'!$J$25:$L$25</c:f>
              <c:numCache>
                <c:formatCode>0%</c:formatCode>
                <c:ptCount val="3"/>
                <c:pt idx="0">
                  <c:v>0.777777777777778</c:v>
                </c:pt>
                <c:pt idx="1">
                  <c:v>1.0</c:v>
                </c:pt>
                <c:pt idx="2">
                  <c:v>0.666666666666667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47111384"/>
        <c:axId val="447114408"/>
        <c:axId val="0"/>
      </c:bar3DChart>
      <c:catAx>
        <c:axId val="447111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US" sz="3200">
                <a:solidFill>
                  <a:srgbClr val="000000"/>
                </a:solidFill>
              </a:defRPr>
            </a:pPr>
            <a:endParaRPr lang="en-US"/>
          </a:p>
        </c:txPr>
        <c:crossAx val="447114408"/>
        <c:crosses val="autoZero"/>
        <c:auto val="1"/>
        <c:lblAlgn val="ctr"/>
        <c:lblOffset val="100"/>
        <c:noMultiLvlLbl val="0"/>
      </c:catAx>
      <c:valAx>
        <c:axId val="44711440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447111384"/>
        <c:crosses val="autoZero"/>
        <c:crossBetween val="between"/>
      </c:valAx>
      <c:spPr>
        <a:solidFill>
          <a:schemeClr val="tx1">
            <a:lumMod val="75000"/>
          </a:schemeClr>
        </a:solidFill>
      </c:spPr>
    </c:plotArea>
    <c:legend>
      <c:legendPos val="t"/>
      <c:layout/>
      <c:overlay val="0"/>
      <c:txPr>
        <a:bodyPr/>
        <a:lstStyle/>
        <a:p>
          <a:pPr>
            <a:defRPr lang="en-US" sz="3200">
              <a:solidFill>
                <a:srgbClr val="000000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tx1">
        <a:lumMod val="75000"/>
      </a:schemeClr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lang="en-US" sz="3600">
                <a:solidFill>
                  <a:srgbClr val="000000"/>
                </a:solidFill>
              </a:defRPr>
            </a:pPr>
            <a:r>
              <a:rPr lang="en-US" sz="3600" b="1" i="0" u="none" strike="noStrike" baseline="0" dirty="0" smtClean="0"/>
              <a:t>Question about planning a statistical investigation</a:t>
            </a:r>
            <a:endParaRPr lang="en-US" sz="3600" dirty="0">
              <a:solidFill>
                <a:srgbClr val="000000"/>
              </a:solidFill>
            </a:endParaRPr>
          </a:p>
        </c:rich>
      </c:tx>
      <c:layout>
        <c:manualLayout>
          <c:xMode val="edge"/>
          <c:yMode val="edge"/>
          <c:x val="0.114278843174668"/>
          <c:y val="0.0253861264818776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'#14'!$N$18</c:f>
              <c:strCache>
                <c:ptCount val="1"/>
                <c:pt idx="0">
                  <c:v>Day Classes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Lbls>
            <c:txPr>
              <a:bodyPr/>
              <a:lstStyle/>
              <a:p>
                <a:pPr>
                  <a:defRPr lang="en-US" sz="3200"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'#14'!$M$19:$M$26</c:f>
              <c:strCache>
                <c:ptCount val="8"/>
                <c:pt idx="0">
                  <c:v>No answer</c:v>
                </c:pt>
                <c:pt idx="1">
                  <c:v>Answer</c:v>
                </c:pt>
                <c:pt idx="2">
                  <c:v>Theme</c:v>
                </c:pt>
                <c:pt idx="3">
                  <c:v>Survey or Questions</c:v>
                </c:pt>
                <c:pt idx="4">
                  <c:v>Data Organization</c:v>
                </c:pt>
                <c:pt idx="5">
                  <c:v>Data analysis</c:v>
                </c:pt>
                <c:pt idx="6">
                  <c:v>Steps of an investigation</c:v>
                </c:pt>
                <c:pt idx="7">
                  <c:v>Class Implementation</c:v>
                </c:pt>
              </c:strCache>
            </c:strRef>
          </c:cat>
          <c:val>
            <c:numRef>
              <c:f>'#14'!$N$19:$N$26</c:f>
              <c:numCache>
                <c:formatCode>0%</c:formatCode>
                <c:ptCount val="8"/>
                <c:pt idx="0">
                  <c:v>0.470588235294118</c:v>
                </c:pt>
                <c:pt idx="1">
                  <c:v>0.529411764705882</c:v>
                </c:pt>
                <c:pt idx="2">
                  <c:v>0.294117647058824</c:v>
                </c:pt>
                <c:pt idx="3">
                  <c:v>0.411764705882353</c:v>
                </c:pt>
                <c:pt idx="4">
                  <c:v>0.117647058823529</c:v>
                </c:pt>
                <c:pt idx="5">
                  <c:v>0.0</c:v>
                </c:pt>
                <c:pt idx="6">
                  <c:v>0.0588235294117647</c:v>
                </c:pt>
                <c:pt idx="7">
                  <c:v>0.0588235294117647</c:v>
                </c:pt>
              </c:numCache>
            </c:numRef>
          </c:val>
        </c:ser>
        <c:ser>
          <c:idx val="1"/>
          <c:order val="1"/>
          <c:tx>
            <c:strRef>
              <c:f>'#14'!$O$18</c:f>
              <c:strCache>
                <c:ptCount val="1"/>
                <c:pt idx="0">
                  <c:v>Night Classes</c:v>
                </c:pt>
              </c:strCache>
            </c:strRef>
          </c:tx>
          <c:spPr>
            <a:solidFill>
              <a:srgbClr val="85B2F6"/>
            </a:solidFill>
          </c:spPr>
          <c:invertIfNegative val="0"/>
          <c:dLbls>
            <c:txPr>
              <a:bodyPr/>
              <a:lstStyle/>
              <a:p>
                <a:pPr>
                  <a:defRPr lang="en-US" sz="3200"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'#14'!$M$19:$M$26</c:f>
              <c:strCache>
                <c:ptCount val="8"/>
                <c:pt idx="0">
                  <c:v>No answer</c:v>
                </c:pt>
                <c:pt idx="1">
                  <c:v>Answer</c:v>
                </c:pt>
                <c:pt idx="2">
                  <c:v>Theme</c:v>
                </c:pt>
                <c:pt idx="3">
                  <c:v>Survey or Questions</c:v>
                </c:pt>
                <c:pt idx="4">
                  <c:v>Data Organization</c:v>
                </c:pt>
                <c:pt idx="5">
                  <c:v>Data analysis</c:v>
                </c:pt>
                <c:pt idx="6">
                  <c:v>Steps of an investigation</c:v>
                </c:pt>
                <c:pt idx="7">
                  <c:v>Class Implementation</c:v>
                </c:pt>
              </c:strCache>
            </c:strRef>
          </c:cat>
          <c:val>
            <c:numRef>
              <c:f>'#14'!$O$19:$O$26</c:f>
              <c:numCache>
                <c:formatCode>0%</c:formatCode>
                <c:ptCount val="8"/>
                <c:pt idx="0">
                  <c:v>0.555555555555556</c:v>
                </c:pt>
                <c:pt idx="1">
                  <c:v>0.444444444444444</c:v>
                </c:pt>
                <c:pt idx="2">
                  <c:v>0.333333333333333</c:v>
                </c:pt>
                <c:pt idx="3">
                  <c:v>0.444444444444444</c:v>
                </c:pt>
                <c:pt idx="4">
                  <c:v>0.222222222222222</c:v>
                </c:pt>
                <c:pt idx="5">
                  <c:v>0.111111111111111</c:v>
                </c:pt>
                <c:pt idx="6">
                  <c:v>0.111111111111111</c:v>
                </c:pt>
                <c:pt idx="7">
                  <c:v>0.0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71100328"/>
        <c:axId val="474699304"/>
        <c:axId val="0"/>
      </c:bar3DChart>
      <c:catAx>
        <c:axId val="4711003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US" sz="3200">
                <a:solidFill>
                  <a:srgbClr val="000000"/>
                </a:solidFill>
              </a:defRPr>
            </a:pPr>
            <a:endParaRPr lang="en-US"/>
          </a:p>
        </c:txPr>
        <c:crossAx val="474699304"/>
        <c:crosses val="autoZero"/>
        <c:auto val="1"/>
        <c:lblAlgn val="ctr"/>
        <c:lblOffset val="100"/>
        <c:noMultiLvlLbl val="0"/>
      </c:catAx>
      <c:valAx>
        <c:axId val="47469930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47110032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90134302367194"/>
          <c:y val="0.132007857705764"/>
          <c:w val="0.209313202446319"/>
          <c:h val="0.0740392875293652"/>
        </c:manualLayout>
      </c:layout>
      <c:overlay val="0"/>
      <c:txPr>
        <a:bodyPr/>
        <a:lstStyle/>
        <a:p>
          <a:pPr>
            <a:defRPr lang="en-US" sz="3200">
              <a:solidFill>
                <a:srgbClr val="000000"/>
              </a:solidFill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lang="en-US" sz="3600">
                <a:solidFill>
                  <a:srgbClr val="000000"/>
                </a:solidFill>
              </a:defRPr>
            </a:pPr>
            <a:r>
              <a:rPr lang="en-US" sz="3600" b="1" i="0" u="none" strike="noStrike" baseline="0" dirty="0" smtClean="0"/>
              <a:t>Questions about statistical measures</a:t>
            </a:r>
            <a:endParaRPr lang="en-US" sz="3600" dirty="0">
              <a:solidFill>
                <a:srgbClr val="000000"/>
              </a:solidFill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[1]Medidas!$AN$8</c:f>
              <c:strCache>
                <c:ptCount val="1"/>
                <c:pt idx="0">
                  <c:v>No answer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Lbls>
            <c:txPr>
              <a:bodyPr/>
              <a:lstStyle/>
              <a:p>
                <a:pPr>
                  <a:defRPr lang="en-US" sz="3200"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[1]Medidas!$AO$7:$AW$7</c:f>
              <c:strCache>
                <c:ptCount val="9"/>
                <c:pt idx="0">
                  <c:v>Weighted average</c:v>
                </c:pt>
                <c:pt idx="1">
                  <c:v>Average &lt; maximum</c:v>
                </c:pt>
                <c:pt idx="2">
                  <c:v>Data when new average</c:v>
                </c:pt>
                <c:pt idx="3">
                  <c:v>Median</c:v>
                </c:pt>
                <c:pt idx="4">
                  <c:v>Average Meaning</c:v>
                </c:pt>
                <c:pt idx="5">
                  <c:v>Mode Meaning</c:v>
                </c:pt>
                <c:pt idx="6">
                  <c:v>Median Meaning</c:v>
                </c:pt>
                <c:pt idx="7">
                  <c:v>Use various measures</c:v>
                </c:pt>
                <c:pt idx="8">
                  <c:v>Measures of qualitative data</c:v>
                </c:pt>
              </c:strCache>
            </c:strRef>
          </c:cat>
          <c:val>
            <c:numRef>
              <c:f>[1]Medidas!$AO$8:$AW$8</c:f>
              <c:numCache>
                <c:formatCode>0%</c:formatCode>
                <c:ptCount val="9"/>
                <c:pt idx="0">
                  <c:v>0.115384615384615</c:v>
                </c:pt>
                <c:pt idx="1">
                  <c:v>0.230769230769231</c:v>
                </c:pt>
                <c:pt idx="2">
                  <c:v>0.384615384615385</c:v>
                </c:pt>
                <c:pt idx="3">
                  <c:v>0.307692307692308</c:v>
                </c:pt>
                <c:pt idx="4">
                  <c:v>0.384615384615385</c:v>
                </c:pt>
                <c:pt idx="5">
                  <c:v>0.346153846153846</c:v>
                </c:pt>
                <c:pt idx="6">
                  <c:v>0.576923076923077</c:v>
                </c:pt>
                <c:pt idx="7">
                  <c:v>0.692307692307692</c:v>
                </c:pt>
                <c:pt idx="8">
                  <c:v>0.576923076923077</c:v>
                </c:pt>
              </c:numCache>
            </c:numRef>
          </c:val>
        </c:ser>
        <c:ser>
          <c:idx val="1"/>
          <c:order val="1"/>
          <c:tx>
            <c:strRef>
              <c:f>[1]Medidas!$AN$9</c:f>
              <c:strCache>
                <c:ptCount val="1"/>
                <c:pt idx="0">
                  <c:v>Answer</c:v>
                </c:pt>
              </c:strCache>
            </c:strRef>
          </c:tx>
          <c:spPr>
            <a:solidFill>
              <a:schemeClr val="tx2">
                <a:lumMod val="9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lang="en-US" sz="3200"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[1]Medidas!$AO$7:$AW$7</c:f>
              <c:strCache>
                <c:ptCount val="9"/>
                <c:pt idx="0">
                  <c:v>Weighted average</c:v>
                </c:pt>
                <c:pt idx="1">
                  <c:v>Average &lt; maximum</c:v>
                </c:pt>
                <c:pt idx="2">
                  <c:v>Data when new average</c:v>
                </c:pt>
                <c:pt idx="3">
                  <c:v>Median</c:v>
                </c:pt>
                <c:pt idx="4">
                  <c:v>Average Meaning</c:v>
                </c:pt>
                <c:pt idx="5">
                  <c:v>Mode Meaning</c:v>
                </c:pt>
                <c:pt idx="6">
                  <c:v>Median Meaning</c:v>
                </c:pt>
                <c:pt idx="7">
                  <c:v>Use various measures</c:v>
                </c:pt>
                <c:pt idx="8">
                  <c:v>Measures of qualitative data</c:v>
                </c:pt>
              </c:strCache>
            </c:strRef>
          </c:cat>
          <c:val>
            <c:numRef>
              <c:f>[1]Medidas!$AO$9:$AW$9</c:f>
              <c:numCache>
                <c:formatCode>0%</c:formatCode>
                <c:ptCount val="9"/>
                <c:pt idx="0">
                  <c:v>0.846153846153846</c:v>
                </c:pt>
                <c:pt idx="1">
                  <c:v>0.769230769230769</c:v>
                </c:pt>
                <c:pt idx="2">
                  <c:v>0.615384615384615</c:v>
                </c:pt>
                <c:pt idx="3">
                  <c:v>0.692307692307692</c:v>
                </c:pt>
                <c:pt idx="4">
                  <c:v>0.615384615384615</c:v>
                </c:pt>
                <c:pt idx="5">
                  <c:v>0.653846153846154</c:v>
                </c:pt>
                <c:pt idx="6">
                  <c:v>0.423076923076923</c:v>
                </c:pt>
                <c:pt idx="7">
                  <c:v>0.307692307692308</c:v>
                </c:pt>
                <c:pt idx="8">
                  <c:v>0.423076923076923</c:v>
                </c:pt>
              </c:numCache>
            </c:numRef>
          </c:val>
        </c:ser>
        <c:ser>
          <c:idx val="2"/>
          <c:order val="2"/>
          <c:tx>
            <c:strRef>
              <c:f>[1]Medidas!$AN$10</c:f>
              <c:strCache>
                <c:ptCount val="1"/>
                <c:pt idx="0">
                  <c:v>Correct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dLbls>
            <c:txPr>
              <a:bodyPr/>
              <a:lstStyle/>
              <a:p>
                <a:pPr>
                  <a:defRPr lang="en-US" sz="3200"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[1]Medidas!$AO$7:$AW$7</c:f>
              <c:strCache>
                <c:ptCount val="9"/>
                <c:pt idx="0">
                  <c:v>Weighted average</c:v>
                </c:pt>
                <c:pt idx="1">
                  <c:v>Average &lt; maximum</c:v>
                </c:pt>
                <c:pt idx="2">
                  <c:v>Data when new average</c:v>
                </c:pt>
                <c:pt idx="3">
                  <c:v>Median</c:v>
                </c:pt>
                <c:pt idx="4">
                  <c:v>Average Meaning</c:v>
                </c:pt>
                <c:pt idx="5">
                  <c:v>Mode Meaning</c:v>
                </c:pt>
                <c:pt idx="6">
                  <c:v>Median Meaning</c:v>
                </c:pt>
                <c:pt idx="7">
                  <c:v>Use various measures</c:v>
                </c:pt>
                <c:pt idx="8">
                  <c:v>Measures of qualitative data</c:v>
                </c:pt>
              </c:strCache>
            </c:strRef>
          </c:cat>
          <c:val>
            <c:numRef>
              <c:f>[1]Medidas!$AO$10:$AW$10</c:f>
              <c:numCache>
                <c:formatCode>0%</c:formatCode>
                <c:ptCount val="9"/>
                <c:pt idx="0">
                  <c:v>0.346153846153846</c:v>
                </c:pt>
                <c:pt idx="1">
                  <c:v>0.269230769230769</c:v>
                </c:pt>
                <c:pt idx="2">
                  <c:v>0.230769230769231</c:v>
                </c:pt>
                <c:pt idx="3">
                  <c:v>0.230769230769231</c:v>
                </c:pt>
                <c:pt idx="4">
                  <c:v>0.0</c:v>
                </c:pt>
                <c:pt idx="5">
                  <c:v>0.538461538461538</c:v>
                </c:pt>
                <c:pt idx="6">
                  <c:v>0.307692307692308</c:v>
                </c:pt>
                <c:pt idx="7">
                  <c:v>0.0</c:v>
                </c:pt>
                <c:pt idx="8">
                  <c:v>0.0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71454808"/>
        <c:axId val="474742040"/>
        <c:axId val="0"/>
      </c:bar3DChart>
      <c:catAx>
        <c:axId val="471454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US" sz="3200">
                <a:solidFill>
                  <a:srgbClr val="000000"/>
                </a:solidFill>
              </a:defRPr>
            </a:pPr>
            <a:endParaRPr lang="en-US"/>
          </a:p>
        </c:txPr>
        <c:crossAx val="474742040"/>
        <c:crosses val="autoZero"/>
        <c:auto val="1"/>
        <c:lblAlgn val="ctr"/>
        <c:lblOffset val="100"/>
        <c:noMultiLvlLbl val="0"/>
      </c:catAx>
      <c:valAx>
        <c:axId val="47474204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47145480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lang="en-US" sz="3200">
              <a:solidFill>
                <a:srgbClr val="000000"/>
              </a:solidFill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00695" y="13421681"/>
            <a:ext cx="30607873" cy="9261157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401390" y="24483061"/>
            <a:ext cx="2520648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62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24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78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049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312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574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837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099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2523801" y="9991275"/>
            <a:ext cx="28707385" cy="212886607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6382894" y="9991275"/>
            <a:ext cx="85540752" cy="212886607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4484" y="27763479"/>
            <a:ext cx="30607873" cy="8581073"/>
          </a:xfrm>
        </p:spPr>
        <p:txBody>
          <a:bodyPr anchor="t"/>
          <a:lstStyle>
            <a:lvl1pPr algn="l">
              <a:defRPr sz="198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844484" y="18312315"/>
            <a:ext cx="30607873" cy="9451178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62457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24929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3pPr>
            <a:lvl4pPr marL="6787386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4pPr>
            <a:lvl5pPr marL="9049843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5pPr>
            <a:lvl6pPr marL="1131231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6pPr>
            <a:lvl7pPr marL="13574771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7pPr>
            <a:lvl8pPr marL="15837228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8pPr>
            <a:lvl9pPr marL="18099685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382908" y="58217280"/>
            <a:ext cx="57120942" cy="164660580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4103996" y="58217280"/>
            <a:ext cx="57127195" cy="164660580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00464" y="1730220"/>
            <a:ext cx="32408336" cy="7200901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800463" y="9671212"/>
            <a:ext cx="15910345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2457" indent="0">
              <a:buNone/>
              <a:defRPr sz="9900" b="1"/>
            </a:lvl2pPr>
            <a:lvl3pPr marL="4524929" indent="0">
              <a:buNone/>
              <a:defRPr sz="8900" b="1"/>
            </a:lvl3pPr>
            <a:lvl4pPr marL="6787386" indent="0">
              <a:buNone/>
              <a:defRPr sz="7900" b="1"/>
            </a:lvl4pPr>
            <a:lvl5pPr marL="9049843" indent="0">
              <a:buNone/>
              <a:defRPr sz="7900" b="1"/>
            </a:lvl5pPr>
            <a:lvl6pPr marL="11312310" indent="0">
              <a:buNone/>
              <a:defRPr sz="7900" b="1"/>
            </a:lvl6pPr>
            <a:lvl7pPr marL="13574771" indent="0">
              <a:buNone/>
              <a:defRPr sz="7900" b="1"/>
            </a:lvl7pPr>
            <a:lvl8pPr marL="15837228" indent="0">
              <a:buNone/>
              <a:defRPr sz="7900" b="1"/>
            </a:lvl8pPr>
            <a:lvl9pPr marL="18099685" indent="0">
              <a:buNone/>
              <a:defRPr sz="79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800463" y="13701712"/>
            <a:ext cx="15910345" cy="24893115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18292211" y="9671212"/>
            <a:ext cx="15916594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2457" indent="0">
              <a:buNone/>
              <a:defRPr sz="9900" b="1"/>
            </a:lvl2pPr>
            <a:lvl3pPr marL="4524929" indent="0">
              <a:buNone/>
              <a:defRPr sz="8900" b="1"/>
            </a:lvl3pPr>
            <a:lvl4pPr marL="6787386" indent="0">
              <a:buNone/>
              <a:defRPr sz="7900" b="1"/>
            </a:lvl4pPr>
            <a:lvl5pPr marL="9049843" indent="0">
              <a:buNone/>
              <a:defRPr sz="7900" b="1"/>
            </a:lvl5pPr>
            <a:lvl6pPr marL="11312310" indent="0">
              <a:buNone/>
              <a:defRPr sz="7900" b="1"/>
            </a:lvl6pPr>
            <a:lvl7pPr marL="13574771" indent="0">
              <a:buNone/>
              <a:defRPr sz="7900" b="1"/>
            </a:lvl7pPr>
            <a:lvl8pPr marL="15837228" indent="0">
              <a:buNone/>
              <a:defRPr sz="7900" b="1"/>
            </a:lvl8pPr>
            <a:lvl9pPr marL="18099685" indent="0">
              <a:buNone/>
              <a:defRPr sz="79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18292211" y="13701712"/>
            <a:ext cx="15916594" cy="24893115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00464" y="1720214"/>
            <a:ext cx="11846800" cy="732091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4078621" y="1720238"/>
            <a:ext cx="20130178" cy="36874612"/>
          </a:xfrm>
        </p:spPr>
        <p:txBody>
          <a:bodyPr/>
          <a:lstStyle>
            <a:lvl1pPr>
              <a:defRPr sz="15800"/>
            </a:lvl1pPr>
            <a:lvl2pPr>
              <a:defRPr sz="13900"/>
            </a:lvl2pPr>
            <a:lvl3pPr>
              <a:defRPr sz="119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800464" y="9041153"/>
            <a:ext cx="11846800" cy="29553697"/>
          </a:xfrm>
        </p:spPr>
        <p:txBody>
          <a:bodyPr/>
          <a:lstStyle>
            <a:lvl1pPr marL="0" indent="0">
              <a:buNone/>
              <a:defRPr sz="6900"/>
            </a:lvl1pPr>
            <a:lvl2pPr marL="2262457" indent="0">
              <a:buNone/>
              <a:defRPr sz="5900"/>
            </a:lvl2pPr>
            <a:lvl3pPr marL="4524929" indent="0">
              <a:buNone/>
              <a:defRPr sz="5000"/>
            </a:lvl3pPr>
            <a:lvl4pPr marL="6787386" indent="0">
              <a:buNone/>
              <a:defRPr sz="4500"/>
            </a:lvl4pPr>
            <a:lvl5pPr marL="9049843" indent="0">
              <a:buNone/>
              <a:defRPr sz="4500"/>
            </a:lvl5pPr>
            <a:lvl6pPr marL="11312310" indent="0">
              <a:buNone/>
              <a:defRPr sz="4500"/>
            </a:lvl6pPr>
            <a:lvl7pPr marL="13574771" indent="0">
              <a:buNone/>
              <a:defRPr sz="4500"/>
            </a:lvl7pPr>
            <a:lvl8pPr marL="15837228" indent="0">
              <a:buNone/>
              <a:defRPr sz="4500"/>
            </a:lvl8pPr>
            <a:lvl9pPr marL="18099685" indent="0">
              <a:buNone/>
              <a:defRPr sz="45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58068" y="30243780"/>
            <a:ext cx="21605558" cy="3570450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7058068" y="3860483"/>
            <a:ext cx="21605558" cy="25923240"/>
          </a:xfrm>
        </p:spPr>
        <p:txBody>
          <a:bodyPr/>
          <a:lstStyle>
            <a:lvl1pPr marL="0" indent="0">
              <a:buNone/>
              <a:defRPr sz="15800"/>
            </a:lvl1pPr>
            <a:lvl2pPr marL="2262457" indent="0">
              <a:buNone/>
              <a:defRPr sz="13900"/>
            </a:lvl2pPr>
            <a:lvl3pPr marL="4524929" indent="0">
              <a:buNone/>
              <a:defRPr sz="11900"/>
            </a:lvl3pPr>
            <a:lvl4pPr marL="6787386" indent="0">
              <a:buNone/>
              <a:defRPr sz="9900"/>
            </a:lvl4pPr>
            <a:lvl5pPr marL="9049843" indent="0">
              <a:buNone/>
              <a:defRPr sz="9900"/>
            </a:lvl5pPr>
            <a:lvl6pPr marL="11312310" indent="0">
              <a:buNone/>
              <a:defRPr sz="9900"/>
            </a:lvl6pPr>
            <a:lvl7pPr marL="13574771" indent="0">
              <a:buNone/>
              <a:defRPr sz="9900"/>
            </a:lvl7pPr>
            <a:lvl8pPr marL="15837228" indent="0">
              <a:buNone/>
              <a:defRPr sz="9900"/>
            </a:lvl8pPr>
            <a:lvl9pPr marL="18099685" indent="0">
              <a:buNone/>
              <a:defRPr sz="99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7058068" y="33814229"/>
            <a:ext cx="21605558" cy="5070631"/>
          </a:xfrm>
        </p:spPr>
        <p:txBody>
          <a:bodyPr/>
          <a:lstStyle>
            <a:lvl1pPr marL="0" indent="0">
              <a:buNone/>
              <a:defRPr sz="6900"/>
            </a:lvl1pPr>
            <a:lvl2pPr marL="2262457" indent="0">
              <a:buNone/>
              <a:defRPr sz="5900"/>
            </a:lvl2pPr>
            <a:lvl3pPr marL="4524929" indent="0">
              <a:buNone/>
              <a:defRPr sz="5000"/>
            </a:lvl3pPr>
            <a:lvl4pPr marL="6787386" indent="0">
              <a:buNone/>
              <a:defRPr sz="4500"/>
            </a:lvl4pPr>
            <a:lvl5pPr marL="9049843" indent="0">
              <a:buNone/>
              <a:defRPr sz="4500"/>
            </a:lvl5pPr>
            <a:lvl6pPr marL="11312310" indent="0">
              <a:buNone/>
              <a:defRPr sz="4500"/>
            </a:lvl6pPr>
            <a:lvl7pPr marL="13574771" indent="0">
              <a:buNone/>
              <a:defRPr sz="4500"/>
            </a:lvl7pPr>
            <a:lvl8pPr marL="15837228" indent="0">
              <a:buNone/>
              <a:defRPr sz="4500"/>
            </a:lvl8pPr>
            <a:lvl9pPr marL="18099685" indent="0">
              <a:buNone/>
              <a:defRPr sz="45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800464" y="1730220"/>
            <a:ext cx="32408336" cy="7200901"/>
          </a:xfrm>
          <a:prstGeom prst="rect">
            <a:avLst/>
          </a:prstGeom>
        </p:spPr>
        <p:txBody>
          <a:bodyPr vert="horz" lIns="452495" tIns="226250" rIns="452495" bIns="22625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800464" y="10081283"/>
            <a:ext cx="32408336" cy="28513567"/>
          </a:xfrm>
          <a:prstGeom prst="rect">
            <a:avLst/>
          </a:prstGeom>
        </p:spPr>
        <p:txBody>
          <a:bodyPr vert="horz" lIns="452495" tIns="226250" rIns="452495" bIns="22625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1800463" y="40045008"/>
            <a:ext cx="8402162" cy="2300287"/>
          </a:xfrm>
          <a:prstGeom prst="rect">
            <a:avLst/>
          </a:prstGeom>
        </p:spPr>
        <p:txBody>
          <a:bodyPr vert="horz" lIns="452495" tIns="226250" rIns="452495" bIns="226250" rtlCol="0" anchor="ctr"/>
          <a:lstStyle>
            <a:lvl1pPr algn="l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EFEF0-8284-2845-92E0-9104C0662D7D}" type="datetimeFigureOut">
              <a:rPr lang="en-US" smtClean="0"/>
              <a:pPr/>
              <a:t>11/02/01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12303166" y="40045008"/>
            <a:ext cx="11402933" cy="2300287"/>
          </a:xfrm>
          <a:prstGeom prst="rect">
            <a:avLst/>
          </a:prstGeom>
        </p:spPr>
        <p:txBody>
          <a:bodyPr vert="horz" lIns="452495" tIns="226250" rIns="452495" bIns="226250" rtlCol="0" anchor="ctr"/>
          <a:lstStyle>
            <a:lvl1pPr algn="ct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25806638" y="40045008"/>
            <a:ext cx="8402162" cy="2300287"/>
          </a:xfrm>
          <a:prstGeom prst="rect">
            <a:avLst/>
          </a:prstGeom>
        </p:spPr>
        <p:txBody>
          <a:bodyPr vert="horz" lIns="452495" tIns="226250" rIns="452495" bIns="226250" rtlCol="0" anchor="ctr"/>
          <a:lstStyle>
            <a:lvl1pPr algn="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B5CAB-D7B7-9A49-92FE-74A81A129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24929" rtl="0" eaLnBrk="1" latinLnBrk="0" hangingPunct="1">
        <a:spcBef>
          <a:spcPct val="0"/>
        </a:spcBef>
        <a:buNone/>
        <a:defRPr sz="2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6850" indent="-1696850" algn="l" defTabSz="4524929" rtl="0" eaLnBrk="1" latinLnBrk="0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76504" indent="-1414042" algn="l" defTabSz="4524929" rtl="0" eaLnBrk="1" latinLnBrk="0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56157" indent="-1131229" algn="l" defTabSz="4524929" rtl="0" eaLnBrk="1" latinLnBrk="0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918614" indent="-1131229" algn="l" defTabSz="4524929" rtl="0" eaLnBrk="1" latinLnBrk="0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81071" indent="-1131229" algn="l" defTabSz="4524929" rtl="0" eaLnBrk="1" latinLnBrk="0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443543" indent="-1131229" algn="l" defTabSz="4524929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706000" indent="-1131229" algn="l" defTabSz="4524929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68457" indent="-1131229" algn="l" defTabSz="4524929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230924" indent="-1131229" algn="l" defTabSz="4524929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4524929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2457" algn="l" defTabSz="4524929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24929" algn="l" defTabSz="4524929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87386" algn="l" defTabSz="4524929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49843" algn="l" defTabSz="4524929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2310" algn="l" defTabSz="4524929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4771" algn="l" defTabSz="4524929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37228" algn="l" defTabSz="4524929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099685" algn="l" defTabSz="4524929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image" Target="../media/image2.png"/><Relationship Id="rId8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chemeClr val="tx1">
                <a:lumMod val="75000"/>
              </a:schemeClr>
            </a:gs>
            <a:gs pos="77000">
              <a:schemeClr val="tx1">
                <a:lumMod val="65000"/>
              </a:schemeClr>
            </a:gs>
            <a:gs pos="0">
              <a:schemeClr val="tx1">
                <a:lumMod val="85000"/>
              </a:schemeClr>
            </a:gs>
            <a:gs pos="91000">
              <a:schemeClr val="bg1">
                <a:lumMod val="50000"/>
                <a:lumOff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1010933" y="26824776"/>
            <a:ext cx="7725585" cy="10214406"/>
          </a:xfrm>
          <a:prstGeom prst="roundRect">
            <a:avLst/>
          </a:prstGeom>
          <a:solidFill>
            <a:srgbClr val="FF9933"/>
          </a:solidFill>
          <a:ln/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r>
              <a:rPr lang="en-US" sz="4800" b="1" dirty="0" smtClean="0">
                <a:solidFill>
                  <a:srgbClr val="000000"/>
                </a:solidFill>
              </a:rPr>
              <a:t>Results regarding the statistical investigation implementation in class</a:t>
            </a:r>
            <a:r>
              <a:rPr lang="en-US" sz="4000" b="1" dirty="0" smtClean="0">
                <a:solidFill>
                  <a:srgbClr val="000000"/>
                </a:solidFill>
              </a:rPr>
              <a:t>: 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 smtClean="0">
                <a:solidFill>
                  <a:srgbClr val="000000"/>
                </a:solidFill>
              </a:rPr>
              <a:t>The </a:t>
            </a:r>
            <a:r>
              <a:rPr lang="en-US" sz="4000" dirty="0">
                <a:solidFill>
                  <a:srgbClr val="000000"/>
                </a:solidFill>
              </a:rPr>
              <a:t>majority of the students who answered this question stated a theme (recycling) and a survey or questions to be answered, which is probably related to their own experience in class;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Only one student was able to briefly discuss the class implementation of the investigation. All the others </a:t>
            </a:r>
            <a:r>
              <a:rPr lang="en-US" sz="4000" dirty="0" smtClean="0">
                <a:solidFill>
                  <a:srgbClr val="000000"/>
                </a:solidFill>
              </a:rPr>
              <a:t>connected the </a:t>
            </a:r>
            <a:r>
              <a:rPr lang="en-US" sz="4000" dirty="0">
                <a:solidFill>
                  <a:srgbClr val="000000"/>
                </a:solidFill>
              </a:rPr>
              <a:t>task to doing the investigation itself.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072533" y="16589622"/>
            <a:ext cx="33565635" cy="3654039"/>
          </a:xfrm>
          <a:prstGeom prst="roundRect">
            <a:avLst/>
          </a:prstGeom>
          <a:solidFill>
            <a:srgbClr val="FF9933"/>
          </a:solidFill>
          <a:ln/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r>
              <a:rPr lang="en-US" sz="4800" b="1" dirty="0" smtClean="0">
                <a:solidFill>
                  <a:srgbClr val="000000"/>
                </a:solidFill>
              </a:rPr>
              <a:t>Results regarding the organization of data and the comprehension of graphics: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 smtClean="0">
                <a:solidFill>
                  <a:srgbClr val="000000"/>
                </a:solidFill>
              </a:rPr>
              <a:t>These </a:t>
            </a:r>
            <a:r>
              <a:rPr lang="en-US" sz="4000" dirty="0">
                <a:solidFill>
                  <a:srgbClr val="000000"/>
                </a:solidFill>
              </a:rPr>
              <a:t>students revealed more difficulty with the organization of quantitative continuous data;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From the students who answered these questions, the ones from day classes had more problems with the construction of tables and graphics;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The students from night classes were the ones who were able to answer correctly more questions regarding the reading between and beyond data;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7 students, when asked to make generalizations based on a graphic representation, used data from their own experience.</a:t>
            </a:r>
          </a:p>
        </p:txBody>
      </p:sp>
      <p:pic>
        <p:nvPicPr>
          <p:cNvPr id="4" name="Picture 3" descr="26697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41" y="474775"/>
            <a:ext cx="4403037" cy="271381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072531" y="4374048"/>
            <a:ext cx="22876622" cy="2301196"/>
          </a:xfrm>
          <a:prstGeom prst="roundRect">
            <a:avLst/>
          </a:prstGeom>
          <a:solidFill>
            <a:schemeClr val="tx2"/>
          </a:solidFill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r>
              <a:rPr lang="en-US" sz="4800" b="1" dirty="0">
                <a:solidFill>
                  <a:srgbClr val="000000"/>
                </a:solidFill>
              </a:rPr>
              <a:t>Objectives:</a:t>
            </a:r>
          </a:p>
          <a:p>
            <a:pPr marL="628650" indent="-628650">
              <a:buClr>
                <a:schemeClr val="bg1"/>
              </a:buClr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To analyze future elementary and kindergarten teachers’ knowledge of statistics and of its didactics;</a:t>
            </a:r>
          </a:p>
          <a:p>
            <a:pPr marL="628650" indent="-628650">
              <a:buClr>
                <a:schemeClr val="bg1"/>
              </a:buClr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To evaluate the written questionnaire efficacy.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0898005" y="8402462"/>
            <a:ext cx="14324271" cy="2051219"/>
          </a:xfrm>
          <a:prstGeom prst="roundRect">
            <a:avLst/>
          </a:prstGeom>
          <a:solidFill>
            <a:srgbClr val="ACCBF9"/>
          </a:solidFill>
          <a:ln/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r>
              <a:rPr lang="en-US" sz="4800" b="1" dirty="0">
                <a:solidFill>
                  <a:srgbClr val="000000"/>
                </a:solidFill>
              </a:rPr>
              <a:t>General Results: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A student answered, in average, to 70% of the questionnaire and left the other 30% blank.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495890" y="37116154"/>
            <a:ext cx="19596394" cy="5127151"/>
          </a:xfrm>
          <a:prstGeom prst="roundRect">
            <a:avLst/>
          </a:prstGeom>
          <a:solidFill>
            <a:srgbClr val="ACCBF9"/>
          </a:solidFill>
          <a:ln>
            <a:solidFill>
              <a:srgbClr val="F7964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r>
              <a:rPr lang="en-US" sz="4800" b="1" dirty="0">
                <a:solidFill>
                  <a:srgbClr val="000000"/>
                </a:solidFill>
              </a:rPr>
              <a:t>Conclusions:</a:t>
            </a:r>
          </a:p>
          <a:p>
            <a:pPr marL="628650" indent="-628650">
              <a:buClr>
                <a:schemeClr val="bg1"/>
              </a:buClr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It is unclear if students didn’t answer questions because they didn’t know or because the questionnaire was too long;</a:t>
            </a:r>
          </a:p>
          <a:p>
            <a:pPr marL="628650" indent="-628650">
              <a:buClr>
                <a:schemeClr val="bg1"/>
              </a:buClr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Night classes students performed better on the organization of data and in questions with more advanced reading data;</a:t>
            </a:r>
          </a:p>
          <a:p>
            <a:pPr marL="628650" indent="-628650">
              <a:buClr>
                <a:schemeClr val="bg1"/>
              </a:buClr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Students revealed some misconceptions regarding the central measures of tendency;</a:t>
            </a:r>
          </a:p>
          <a:p>
            <a:pPr marL="628650" indent="-628650">
              <a:buClr>
                <a:schemeClr val="bg1"/>
              </a:buClr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Students still used their own experience in class to plan and discuss a future task with students.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0372246" y="36692842"/>
            <a:ext cx="15053754" cy="4828005"/>
          </a:xfrm>
          <a:prstGeom prst="roundRect">
            <a:avLst/>
          </a:prstGeom>
          <a:solidFill>
            <a:srgbClr val="FF9933"/>
          </a:solidFill>
          <a:ln>
            <a:solidFill>
              <a:srgbClr val="F7964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r>
              <a:rPr lang="en-US" sz="4800" b="1" dirty="0">
                <a:solidFill>
                  <a:srgbClr val="000000"/>
                </a:solidFill>
              </a:rPr>
              <a:t>Further Research and Implications:</a:t>
            </a:r>
          </a:p>
          <a:p>
            <a:pPr marL="628650" indent="-628650">
              <a:buClr>
                <a:schemeClr val="bg1"/>
              </a:buClr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It is necessary to shorten the questionnaire, however including more questions regarding the didactics of statistics, and apply it to a </a:t>
            </a:r>
            <a:r>
              <a:rPr lang="en-US" sz="4000" dirty="0" smtClean="0">
                <a:solidFill>
                  <a:srgbClr val="000000"/>
                </a:solidFill>
              </a:rPr>
              <a:t>larger population</a:t>
            </a:r>
            <a:r>
              <a:rPr lang="en-US" sz="4000" dirty="0">
                <a:solidFill>
                  <a:srgbClr val="000000"/>
                </a:solidFill>
              </a:rPr>
              <a:t>;. It will be also important to follow the questionnaire with individual interviews;</a:t>
            </a:r>
          </a:p>
          <a:p>
            <a:pPr marL="628650" indent="-628650">
              <a:buClr>
                <a:schemeClr val="bg1"/>
              </a:buClr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Students should have more experience with the didactics of statistics during their training.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414662" y="6680222"/>
            <a:ext cx="17747117" cy="3157347"/>
          </a:xfrm>
          <a:prstGeom prst="roundRect">
            <a:avLst/>
          </a:prstGeom>
          <a:solidFill>
            <a:srgbClr val="FF9933"/>
          </a:solidFill>
          <a:ln>
            <a:solidFill>
              <a:srgbClr val="F7964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r>
              <a:rPr lang="en-US" sz="4800" b="1" dirty="0">
                <a:solidFill>
                  <a:srgbClr val="000000"/>
                </a:solidFill>
              </a:rPr>
              <a:t>Theoretical Background:</a:t>
            </a:r>
          </a:p>
          <a:p>
            <a:r>
              <a:rPr lang="en-US" sz="4000" dirty="0" err="1">
                <a:solidFill>
                  <a:srgbClr val="000000"/>
                </a:solidFill>
              </a:rPr>
              <a:t>Curcio</a:t>
            </a:r>
            <a:r>
              <a:rPr lang="en-US" sz="4000" dirty="0">
                <a:solidFill>
                  <a:srgbClr val="000000"/>
                </a:solidFill>
              </a:rPr>
              <a:t> (1987) components of graphic comprehension: reading the data, reading between the data and reading beyond the </a:t>
            </a:r>
            <a:r>
              <a:rPr lang="en-US" sz="4000" dirty="0" smtClean="0">
                <a:solidFill>
                  <a:srgbClr val="000000"/>
                </a:solidFill>
              </a:rPr>
              <a:t>data; </a:t>
            </a:r>
            <a:r>
              <a:rPr lang="en-US" sz="4000" dirty="0" err="1" smtClean="0">
                <a:solidFill>
                  <a:srgbClr val="000000"/>
                </a:solidFill>
              </a:rPr>
              <a:t>Mokros</a:t>
            </a:r>
            <a:r>
              <a:rPr lang="en-US" sz="4000" dirty="0" smtClean="0">
                <a:solidFill>
                  <a:srgbClr val="000000"/>
                </a:solidFill>
              </a:rPr>
              <a:t> </a:t>
            </a:r>
            <a:r>
              <a:rPr lang="en-US" sz="4000" dirty="0">
                <a:solidFill>
                  <a:srgbClr val="000000"/>
                </a:solidFill>
              </a:rPr>
              <a:t>&amp; </a:t>
            </a:r>
            <a:r>
              <a:rPr lang="en-US" sz="4000" dirty="0" err="1">
                <a:solidFill>
                  <a:srgbClr val="000000"/>
                </a:solidFill>
              </a:rPr>
              <a:t>Russel</a:t>
            </a:r>
            <a:r>
              <a:rPr lang="en-US" sz="4000" dirty="0">
                <a:solidFill>
                  <a:srgbClr val="000000"/>
                </a:solidFill>
              </a:rPr>
              <a:t> (1990/1995) conceptions of average: as mode, as algorithm, as reasonable, as midpoint and as balance; </a:t>
            </a:r>
            <a:r>
              <a:rPr lang="en-US" sz="4000" dirty="0" err="1">
                <a:solidFill>
                  <a:srgbClr val="000000"/>
                </a:solidFill>
              </a:rPr>
              <a:t>Monteiro</a:t>
            </a:r>
            <a:r>
              <a:rPr lang="en-US" sz="4000" dirty="0">
                <a:solidFill>
                  <a:srgbClr val="000000"/>
                </a:solidFill>
              </a:rPr>
              <a:t> (2009) properties of average.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2534709"/>
              </p:ext>
            </p:extLst>
          </p:nvPr>
        </p:nvGraphicFramePr>
        <p:xfrm>
          <a:off x="1414662" y="9837569"/>
          <a:ext cx="10816826" cy="669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7677368"/>
              </p:ext>
            </p:extLst>
          </p:nvPr>
        </p:nvGraphicFramePr>
        <p:xfrm>
          <a:off x="9544528" y="9837569"/>
          <a:ext cx="16233392" cy="630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3443155"/>
              </p:ext>
            </p:extLst>
          </p:nvPr>
        </p:nvGraphicFramePr>
        <p:xfrm>
          <a:off x="23679313" y="10845310"/>
          <a:ext cx="11592740" cy="6902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8361139"/>
              </p:ext>
            </p:extLst>
          </p:nvPr>
        </p:nvGraphicFramePr>
        <p:xfrm>
          <a:off x="6736101" y="27423280"/>
          <a:ext cx="30269569" cy="8732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2" name="Picture 1" descr="Captura de tela 2011-01-30 às 18.51.52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68" r="4584"/>
          <a:stretch/>
        </p:blipFill>
        <p:spPr>
          <a:xfrm>
            <a:off x="30577929" y="482627"/>
            <a:ext cx="5046441" cy="2747234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5178243" y="474776"/>
            <a:ext cx="25100318" cy="3555560"/>
          </a:xfrm>
          <a:prstGeom prst="roundRect">
            <a:avLst/>
          </a:prstGeom>
          <a:solidFill>
            <a:srgbClr val="FF6600"/>
          </a:solidFill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pPr algn="ctr"/>
            <a:r>
              <a:rPr lang="en-US" sz="8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Future Elementary and Kindergarten Teachers’ Knowledge of Statistics and of its Didactics</a:t>
            </a:r>
          </a:p>
          <a:p>
            <a:pPr algn="ctr"/>
            <a:r>
              <a:rPr lang="en-US" sz="5300" b="1" dirty="0">
                <a:solidFill>
                  <a:srgbClr val="000000"/>
                </a:solidFill>
              </a:rPr>
              <a:t>Raquel Santos, </a:t>
            </a:r>
            <a:r>
              <a:rPr lang="en-US" sz="5300" b="1" dirty="0" err="1">
                <a:solidFill>
                  <a:srgbClr val="000000"/>
                </a:solidFill>
              </a:rPr>
              <a:t>Escola</a:t>
            </a:r>
            <a:r>
              <a:rPr lang="en-US" sz="5300" b="1" dirty="0">
                <a:solidFill>
                  <a:srgbClr val="000000"/>
                </a:solidFill>
              </a:rPr>
              <a:t> Superior de </a:t>
            </a:r>
            <a:r>
              <a:rPr lang="en-US" sz="5300" b="1" dirty="0" err="1">
                <a:solidFill>
                  <a:srgbClr val="000000"/>
                </a:solidFill>
              </a:rPr>
              <a:t>Educação</a:t>
            </a:r>
            <a:r>
              <a:rPr lang="en-US" sz="5300" b="1" dirty="0">
                <a:solidFill>
                  <a:srgbClr val="000000"/>
                </a:solidFill>
              </a:rPr>
              <a:t> de </a:t>
            </a:r>
            <a:r>
              <a:rPr lang="en-US" sz="5300" b="1" dirty="0" err="1">
                <a:solidFill>
                  <a:srgbClr val="000000"/>
                </a:solidFill>
              </a:rPr>
              <a:t>Santarém</a:t>
            </a:r>
            <a:r>
              <a:rPr lang="en-US" sz="5300" b="1" dirty="0">
                <a:solidFill>
                  <a:srgbClr val="000000"/>
                </a:solidFill>
              </a:rPr>
              <a:t>, Portugal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8793936" y="6190427"/>
            <a:ext cx="16478117" cy="2068469"/>
          </a:xfrm>
          <a:prstGeom prst="roundRect">
            <a:avLst/>
          </a:prstGeom>
          <a:solidFill>
            <a:srgbClr val="FF9933"/>
          </a:solidFill>
          <a:ln>
            <a:solidFill>
              <a:srgbClr val="F7964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r>
              <a:rPr lang="en-US" sz="4800" b="1" dirty="0">
                <a:solidFill>
                  <a:srgbClr val="000000"/>
                </a:solidFill>
              </a:rPr>
              <a:t>Methodology: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26 future elementary and kindergarten teachers;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Written pilot-questionnaire with 14 questions (total of 26 </a:t>
            </a:r>
            <a:r>
              <a:rPr lang="en-US" sz="4000" dirty="0" err="1">
                <a:solidFill>
                  <a:srgbClr val="000000"/>
                </a:solidFill>
              </a:rPr>
              <a:t>subquestions</a:t>
            </a:r>
            <a:r>
              <a:rPr lang="en-US" sz="4000" dirty="0">
                <a:solidFill>
                  <a:srgbClr val="000000"/>
                </a:solidFill>
              </a:rPr>
              <a:t>).</a:t>
            </a:r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4361697"/>
              </p:ext>
            </p:extLst>
          </p:nvPr>
        </p:nvGraphicFramePr>
        <p:xfrm>
          <a:off x="1072531" y="20319574"/>
          <a:ext cx="22791402" cy="6969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6" name="Rounded Rectangle 15"/>
          <p:cNvSpPr/>
          <p:nvPr/>
        </p:nvSpPr>
        <p:spPr>
          <a:xfrm>
            <a:off x="23323033" y="20127144"/>
            <a:ext cx="11949020" cy="11662332"/>
          </a:xfrm>
          <a:prstGeom prst="roundRect">
            <a:avLst/>
          </a:prstGeom>
          <a:solidFill>
            <a:srgbClr val="ACCBF9"/>
          </a:solidFill>
          <a:ln/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0584" tIns="50292" rIns="100584" bIns="50292" rtlCol="0" anchor="ctr"/>
          <a:lstStyle/>
          <a:p>
            <a:r>
              <a:rPr lang="en-US" sz="4800" b="1" dirty="0" smtClean="0">
                <a:solidFill>
                  <a:srgbClr val="000000"/>
                </a:solidFill>
              </a:rPr>
              <a:t>Results regarding the statistical measures: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 smtClean="0">
                <a:solidFill>
                  <a:srgbClr val="000000"/>
                </a:solidFill>
              </a:rPr>
              <a:t>These </a:t>
            </a:r>
            <a:r>
              <a:rPr lang="en-US" sz="4000" dirty="0">
                <a:solidFill>
                  <a:srgbClr val="000000"/>
                </a:solidFill>
              </a:rPr>
              <a:t>students revealed that they were not able to attend to different measures simultaneously and to solve problems with qualitative data;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Regarding the meaning of central measures of tendency, students comprehended better the mode and no one showed a correct understanding of the average;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A low percentage of students were able to solve problems regarding different characteristics of the average;</a:t>
            </a:r>
          </a:p>
          <a:p>
            <a:pPr marL="628650" indent="-628650">
              <a:buFont typeface="Arial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32% of the students made confusion between the average and the median; 72% only used the average as a measure to represent a set of data; 38% of the students had a algorithm conception of the average.</a:t>
            </a:r>
          </a:p>
        </p:txBody>
      </p:sp>
    </p:spTree>
    <p:extLst>
      <p:ext uri="{BB962C8B-B14F-4D97-AF65-F5344CB8AC3E}">
        <p14:creationId xmlns:p14="http://schemas.microsoft.com/office/powerpoint/2010/main" val="15192494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1383</TotalTime>
  <Words>589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do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raquel santos</dc:creator>
  <cp:lastModifiedBy>raquel santos</cp:lastModifiedBy>
  <cp:revision>38</cp:revision>
  <dcterms:created xsi:type="dcterms:W3CDTF">2011-01-24T20:06:16Z</dcterms:created>
  <dcterms:modified xsi:type="dcterms:W3CDTF">2011-02-01T14:35:55Z</dcterms:modified>
</cp:coreProperties>
</file>