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06" r:id="rId2"/>
    <p:sldMasterId id="2147483718" r:id="rId3"/>
    <p:sldMasterId id="2147483730" r:id="rId4"/>
    <p:sldMasterId id="2147483742" r:id="rId5"/>
    <p:sldMasterId id="2147483754" r:id="rId6"/>
    <p:sldMasterId id="2147483790" r:id="rId7"/>
    <p:sldMasterId id="2147483814" r:id="rId8"/>
  </p:sldMasterIdLst>
  <p:notesMasterIdLst>
    <p:notesMasterId r:id="rId30"/>
  </p:notesMasterIdLst>
  <p:sldIdLst>
    <p:sldId id="257" r:id="rId9"/>
    <p:sldId id="259" r:id="rId10"/>
    <p:sldId id="260" r:id="rId11"/>
    <p:sldId id="261" r:id="rId12"/>
    <p:sldId id="262" r:id="rId13"/>
    <p:sldId id="263" r:id="rId14"/>
    <p:sldId id="264" r:id="rId15"/>
    <p:sldId id="272" r:id="rId16"/>
    <p:sldId id="286" r:id="rId17"/>
    <p:sldId id="273" r:id="rId18"/>
    <p:sldId id="275" r:id="rId19"/>
    <p:sldId id="276" r:id="rId20"/>
    <p:sldId id="277" r:id="rId21"/>
    <p:sldId id="280" r:id="rId22"/>
    <p:sldId id="281" r:id="rId23"/>
    <p:sldId id="283" r:id="rId24"/>
    <p:sldId id="284" r:id="rId25"/>
    <p:sldId id="288" r:id="rId26"/>
    <p:sldId id="289" r:id="rId27"/>
    <p:sldId id="269" r:id="rId28"/>
    <p:sldId id="271" r:id="rId2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B8D"/>
    <a:srgbClr val="FFC000"/>
    <a:srgbClr val="307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896" autoAdjust="0"/>
  </p:normalViewPr>
  <p:slideViewPr>
    <p:cSldViewPr snapToGrid="0">
      <p:cViewPr varScale="1">
        <p:scale>
          <a:sx n="66" d="100"/>
          <a:sy n="66" d="100"/>
        </p:scale>
        <p:origin x="81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03A56-7808-43E6-B39E-6A6E71D23557}" type="doc">
      <dgm:prSet loTypeId="urn:microsoft.com/office/officeart/2005/8/layout/hProcess3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7774F042-A602-4675-966B-FA898629A38F}">
      <dgm:prSet custT="1"/>
      <dgm:spPr/>
      <dgm:t>
        <a:bodyPr/>
        <a:lstStyle/>
        <a:p>
          <a:pPr rtl="0"/>
          <a:r>
            <a:rPr lang="pt-PT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QUESTÕES DE INVESTIGAÇÃO:</a:t>
          </a:r>
          <a:endParaRPr lang="pt-PT" sz="24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CFCEEE-BAE1-4644-98A5-507488CB2618}" type="parTrans" cxnId="{54325C8C-EFC0-4A90-A35F-AC3D7D156208}">
      <dgm:prSet/>
      <dgm:spPr/>
      <dgm:t>
        <a:bodyPr/>
        <a:lstStyle/>
        <a:p>
          <a:endParaRPr lang="pt-PT"/>
        </a:p>
      </dgm:t>
    </dgm:pt>
    <dgm:pt modelId="{914BCE7E-98AE-4F73-9C52-E25ACEFE21DA}" type="sibTrans" cxnId="{54325C8C-EFC0-4A90-A35F-AC3D7D156208}">
      <dgm:prSet/>
      <dgm:spPr/>
      <dgm:t>
        <a:bodyPr/>
        <a:lstStyle/>
        <a:p>
          <a:endParaRPr lang="pt-PT"/>
        </a:p>
      </dgm:t>
    </dgm:pt>
    <dgm:pt modelId="{CD1EFC42-C5D0-41AC-BDEA-ED45EDA23E2A}">
      <dgm:prSet/>
      <dgm:spPr/>
      <dgm:t>
        <a:bodyPr/>
        <a:lstStyle/>
        <a:p>
          <a:pPr rtl="0"/>
          <a:r>
            <a:rPr lang="pt-PT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*Qual a mobilização do conhecimento dos professores sobre a Promoção da Saúde, na conceção, desenvolvimento e avaliação curricular?</a:t>
          </a:r>
          <a:endParaRPr lang="pt-PT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D12523-3C61-4D08-BCCD-8CB267BE5345}" type="parTrans" cxnId="{9AE6E1E1-6239-4142-A1FC-16F7686BC89E}">
      <dgm:prSet/>
      <dgm:spPr/>
      <dgm:t>
        <a:bodyPr/>
        <a:lstStyle/>
        <a:p>
          <a:endParaRPr lang="pt-PT"/>
        </a:p>
      </dgm:t>
    </dgm:pt>
    <dgm:pt modelId="{03528B07-2201-4486-8B75-F0AA2F1CD912}" type="sibTrans" cxnId="{9AE6E1E1-6239-4142-A1FC-16F7686BC89E}">
      <dgm:prSet/>
      <dgm:spPr/>
      <dgm:t>
        <a:bodyPr/>
        <a:lstStyle/>
        <a:p>
          <a:endParaRPr lang="pt-PT" dirty="0"/>
        </a:p>
      </dgm:t>
    </dgm:pt>
    <dgm:pt modelId="{3ECA4D73-6C17-4E36-8990-197EE1F155CB}">
      <dgm:prSet/>
      <dgm:spPr/>
      <dgm:t>
        <a:bodyPr/>
        <a:lstStyle/>
        <a:p>
          <a:pPr rtl="0"/>
          <a:r>
            <a:rPr lang="pt-PT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*Quais os sentidos atribuídos pelos estudantes à aprendizagem da Promoção da Saúde?</a:t>
          </a:r>
          <a:endParaRPr lang="pt-PT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F69A58-30C9-4DC1-BBDD-6E4549A0286D}" type="parTrans" cxnId="{6EBCA257-2271-42E4-A5DE-FAB187E16952}">
      <dgm:prSet/>
      <dgm:spPr/>
      <dgm:t>
        <a:bodyPr/>
        <a:lstStyle/>
        <a:p>
          <a:endParaRPr lang="pt-PT"/>
        </a:p>
      </dgm:t>
    </dgm:pt>
    <dgm:pt modelId="{DA7D92AD-2377-412A-BE53-36B20927E470}" type="sibTrans" cxnId="{6EBCA257-2271-42E4-A5DE-FAB187E16952}">
      <dgm:prSet/>
      <dgm:spPr/>
      <dgm:t>
        <a:bodyPr/>
        <a:lstStyle/>
        <a:p>
          <a:endParaRPr lang="pt-PT"/>
        </a:p>
      </dgm:t>
    </dgm:pt>
    <dgm:pt modelId="{73BB1DD2-5CA0-4F47-A4F5-2B8ABAF5806B}" type="pres">
      <dgm:prSet presAssocID="{E7803A56-7808-43E6-B39E-6A6E71D2355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03016D34-24C4-446F-9795-9DF33B4DC105}" type="pres">
      <dgm:prSet presAssocID="{E7803A56-7808-43E6-B39E-6A6E71D23557}" presName="dummy" presStyleCnt="0"/>
      <dgm:spPr/>
      <dgm:t>
        <a:bodyPr/>
        <a:lstStyle/>
        <a:p>
          <a:endParaRPr lang="pt-PT"/>
        </a:p>
      </dgm:t>
    </dgm:pt>
    <dgm:pt modelId="{B3A154BE-1D72-472B-9B1B-C5C991F9C765}" type="pres">
      <dgm:prSet presAssocID="{E7803A56-7808-43E6-B39E-6A6E71D23557}" presName="linH" presStyleCnt="0"/>
      <dgm:spPr/>
      <dgm:t>
        <a:bodyPr/>
        <a:lstStyle/>
        <a:p>
          <a:endParaRPr lang="pt-PT"/>
        </a:p>
      </dgm:t>
    </dgm:pt>
    <dgm:pt modelId="{CB804EB9-603F-4EA5-B74A-0976A9C038DC}" type="pres">
      <dgm:prSet presAssocID="{E7803A56-7808-43E6-B39E-6A6E71D23557}" presName="padding1" presStyleCnt="0"/>
      <dgm:spPr/>
      <dgm:t>
        <a:bodyPr/>
        <a:lstStyle/>
        <a:p>
          <a:endParaRPr lang="pt-PT"/>
        </a:p>
      </dgm:t>
    </dgm:pt>
    <dgm:pt modelId="{E68A809B-EC5E-45D2-A771-E31728D9EAED}" type="pres">
      <dgm:prSet presAssocID="{7774F042-A602-4675-966B-FA898629A38F}" presName="linV" presStyleCnt="0"/>
      <dgm:spPr/>
      <dgm:t>
        <a:bodyPr/>
        <a:lstStyle/>
        <a:p>
          <a:endParaRPr lang="pt-PT"/>
        </a:p>
      </dgm:t>
    </dgm:pt>
    <dgm:pt modelId="{6890605D-2807-4A1A-ADFA-3B0DAEFDF1FE}" type="pres">
      <dgm:prSet presAssocID="{7774F042-A602-4675-966B-FA898629A38F}" presName="spVertical1" presStyleCnt="0"/>
      <dgm:spPr/>
      <dgm:t>
        <a:bodyPr/>
        <a:lstStyle/>
        <a:p>
          <a:endParaRPr lang="pt-PT"/>
        </a:p>
      </dgm:t>
    </dgm:pt>
    <dgm:pt modelId="{38805028-C453-4723-8F68-92E489C5AB64}" type="pres">
      <dgm:prSet presAssocID="{7774F042-A602-4675-966B-FA898629A38F}" presName="parTx" presStyleLbl="revTx" presStyleIdx="0" presStyleCnt="3" custScaleX="146869" custScaleY="90909" custLinFactNeighborX="-34956" custLinFactNeighborY="334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0D935AB-131A-4118-B254-EFB859790149}" type="pres">
      <dgm:prSet presAssocID="{7774F042-A602-4675-966B-FA898629A38F}" presName="spVertical2" presStyleCnt="0"/>
      <dgm:spPr/>
      <dgm:t>
        <a:bodyPr/>
        <a:lstStyle/>
        <a:p>
          <a:endParaRPr lang="pt-PT"/>
        </a:p>
      </dgm:t>
    </dgm:pt>
    <dgm:pt modelId="{DC8CA7EE-50F9-4CEE-9ADB-2BFBE1E6D6FE}" type="pres">
      <dgm:prSet presAssocID="{7774F042-A602-4675-966B-FA898629A38F}" presName="spVertical3" presStyleCnt="0"/>
      <dgm:spPr/>
      <dgm:t>
        <a:bodyPr/>
        <a:lstStyle/>
        <a:p>
          <a:endParaRPr lang="pt-PT"/>
        </a:p>
      </dgm:t>
    </dgm:pt>
    <dgm:pt modelId="{6488FBF7-2B41-44B2-9900-BEA85A956DE9}" type="pres">
      <dgm:prSet presAssocID="{914BCE7E-98AE-4F73-9C52-E25ACEFE21DA}" presName="space" presStyleCnt="0"/>
      <dgm:spPr/>
      <dgm:t>
        <a:bodyPr/>
        <a:lstStyle/>
        <a:p>
          <a:endParaRPr lang="pt-PT"/>
        </a:p>
      </dgm:t>
    </dgm:pt>
    <dgm:pt modelId="{B3684B83-A64A-48BC-8CD3-44F2BF55E1EA}" type="pres">
      <dgm:prSet presAssocID="{CD1EFC42-C5D0-41AC-BDEA-ED45EDA23E2A}" presName="linV" presStyleCnt="0"/>
      <dgm:spPr/>
      <dgm:t>
        <a:bodyPr/>
        <a:lstStyle/>
        <a:p>
          <a:endParaRPr lang="pt-PT"/>
        </a:p>
      </dgm:t>
    </dgm:pt>
    <dgm:pt modelId="{85D09D6B-3F77-4262-82B9-747BAEF84036}" type="pres">
      <dgm:prSet presAssocID="{CD1EFC42-C5D0-41AC-BDEA-ED45EDA23E2A}" presName="spVertical1" presStyleCnt="0"/>
      <dgm:spPr/>
      <dgm:t>
        <a:bodyPr/>
        <a:lstStyle/>
        <a:p>
          <a:endParaRPr lang="pt-PT"/>
        </a:p>
      </dgm:t>
    </dgm:pt>
    <dgm:pt modelId="{4015A608-9FB2-4124-93A0-2F472E230187}" type="pres">
      <dgm:prSet presAssocID="{CD1EFC42-C5D0-41AC-BDEA-ED45EDA23E2A}" presName="parTx" presStyleLbl="revTx" presStyleIdx="1" presStyleCnt="3" custScaleX="236925" custScaleY="110000" custLinFactNeighborX="-10722" custLinFactNeighborY="35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AEA1A69-13DF-4267-8385-7D73CD35A69A}" type="pres">
      <dgm:prSet presAssocID="{CD1EFC42-C5D0-41AC-BDEA-ED45EDA23E2A}" presName="spVertical2" presStyleCnt="0"/>
      <dgm:spPr/>
      <dgm:t>
        <a:bodyPr/>
        <a:lstStyle/>
        <a:p>
          <a:endParaRPr lang="pt-PT"/>
        </a:p>
      </dgm:t>
    </dgm:pt>
    <dgm:pt modelId="{BC13C9B0-DADA-415F-B9F3-902A570CAD82}" type="pres">
      <dgm:prSet presAssocID="{CD1EFC42-C5D0-41AC-BDEA-ED45EDA23E2A}" presName="spVertical3" presStyleCnt="0"/>
      <dgm:spPr/>
      <dgm:t>
        <a:bodyPr/>
        <a:lstStyle/>
        <a:p>
          <a:endParaRPr lang="pt-PT"/>
        </a:p>
      </dgm:t>
    </dgm:pt>
    <dgm:pt modelId="{98E37BA9-9E99-43F3-BDD0-84997370C4E4}" type="pres">
      <dgm:prSet presAssocID="{03528B07-2201-4486-8B75-F0AA2F1CD912}" presName="space" presStyleCnt="0"/>
      <dgm:spPr/>
      <dgm:t>
        <a:bodyPr/>
        <a:lstStyle/>
        <a:p>
          <a:endParaRPr lang="pt-PT"/>
        </a:p>
      </dgm:t>
    </dgm:pt>
    <dgm:pt modelId="{8FD27904-C6C9-4287-9A89-A69E06C98EC4}" type="pres">
      <dgm:prSet presAssocID="{3ECA4D73-6C17-4E36-8990-197EE1F155CB}" presName="linV" presStyleCnt="0"/>
      <dgm:spPr/>
      <dgm:t>
        <a:bodyPr/>
        <a:lstStyle/>
        <a:p>
          <a:endParaRPr lang="pt-PT"/>
        </a:p>
      </dgm:t>
    </dgm:pt>
    <dgm:pt modelId="{7F54A4A0-E6CF-4CC8-8013-9CFA325A2948}" type="pres">
      <dgm:prSet presAssocID="{3ECA4D73-6C17-4E36-8990-197EE1F155CB}" presName="spVertical1" presStyleCnt="0"/>
      <dgm:spPr/>
      <dgm:t>
        <a:bodyPr/>
        <a:lstStyle/>
        <a:p>
          <a:endParaRPr lang="pt-PT"/>
        </a:p>
      </dgm:t>
    </dgm:pt>
    <dgm:pt modelId="{7BB146DE-335F-4A88-B2CF-FACE5DCA53FF}" type="pres">
      <dgm:prSet presAssocID="{3ECA4D73-6C17-4E36-8990-197EE1F155CB}" presName="parTx" presStyleLbl="revTx" presStyleIdx="2" presStyleCnt="3" custScaleX="185367" custScaleY="110000" custLinFactNeighborX="5323" custLinFactNeighborY="27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40A9324-15FB-4EAA-AB86-745799AA195C}" type="pres">
      <dgm:prSet presAssocID="{3ECA4D73-6C17-4E36-8990-197EE1F155CB}" presName="spVertical2" presStyleCnt="0"/>
      <dgm:spPr/>
      <dgm:t>
        <a:bodyPr/>
        <a:lstStyle/>
        <a:p>
          <a:endParaRPr lang="pt-PT"/>
        </a:p>
      </dgm:t>
    </dgm:pt>
    <dgm:pt modelId="{45B78EC6-A17C-485E-A9EB-5B243CACE3F7}" type="pres">
      <dgm:prSet presAssocID="{3ECA4D73-6C17-4E36-8990-197EE1F155CB}" presName="spVertical3" presStyleCnt="0"/>
      <dgm:spPr/>
      <dgm:t>
        <a:bodyPr/>
        <a:lstStyle/>
        <a:p>
          <a:endParaRPr lang="pt-PT"/>
        </a:p>
      </dgm:t>
    </dgm:pt>
    <dgm:pt modelId="{7D4F54A4-279B-4BF0-8839-B83CA0D7119D}" type="pres">
      <dgm:prSet presAssocID="{E7803A56-7808-43E6-B39E-6A6E71D23557}" presName="padding2" presStyleCnt="0"/>
      <dgm:spPr/>
      <dgm:t>
        <a:bodyPr/>
        <a:lstStyle/>
        <a:p>
          <a:endParaRPr lang="pt-PT"/>
        </a:p>
      </dgm:t>
    </dgm:pt>
    <dgm:pt modelId="{7D2020A3-2EC3-4D24-A86A-41A3668C737D}" type="pres">
      <dgm:prSet presAssocID="{E7803A56-7808-43E6-B39E-6A6E71D23557}" presName="negArrow" presStyleCnt="0"/>
      <dgm:spPr/>
      <dgm:t>
        <a:bodyPr/>
        <a:lstStyle/>
        <a:p>
          <a:endParaRPr lang="pt-PT"/>
        </a:p>
      </dgm:t>
    </dgm:pt>
    <dgm:pt modelId="{24E1D264-C8B6-43D5-95B9-948708B3C5AE}" type="pres">
      <dgm:prSet presAssocID="{E7803A56-7808-43E6-B39E-6A6E71D23557}" presName="backgroundArrow" presStyleLbl="node1" presStyleIdx="0" presStyleCnt="1" custScaleY="112044" custLinFactNeighborX="-119" custLinFactNeighborY="-1163"/>
      <dgm:spPr>
        <a:solidFill>
          <a:srgbClr val="235B8D"/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  <dgm:t>
        <a:bodyPr/>
        <a:lstStyle/>
        <a:p>
          <a:endParaRPr lang="pt-PT"/>
        </a:p>
      </dgm:t>
    </dgm:pt>
  </dgm:ptLst>
  <dgm:cxnLst>
    <dgm:cxn modelId="{54325C8C-EFC0-4A90-A35F-AC3D7D156208}" srcId="{E7803A56-7808-43E6-B39E-6A6E71D23557}" destId="{7774F042-A602-4675-966B-FA898629A38F}" srcOrd="0" destOrd="0" parTransId="{A8CFCEEE-BAE1-4644-98A5-507488CB2618}" sibTransId="{914BCE7E-98AE-4F73-9C52-E25ACEFE21DA}"/>
    <dgm:cxn modelId="{2776CC81-FBD0-431D-A90B-2FA1E59AAC73}" type="presOf" srcId="{CD1EFC42-C5D0-41AC-BDEA-ED45EDA23E2A}" destId="{4015A608-9FB2-4124-93A0-2F472E230187}" srcOrd="0" destOrd="0" presId="urn:microsoft.com/office/officeart/2005/8/layout/hProcess3"/>
    <dgm:cxn modelId="{E5B0365C-DD01-4883-B08F-C4D85B1363B2}" type="presOf" srcId="{7774F042-A602-4675-966B-FA898629A38F}" destId="{38805028-C453-4723-8F68-92E489C5AB64}" srcOrd="0" destOrd="0" presId="urn:microsoft.com/office/officeart/2005/8/layout/hProcess3"/>
    <dgm:cxn modelId="{DF940D21-F1E1-49E1-BE29-31FE28017243}" type="presOf" srcId="{E7803A56-7808-43E6-B39E-6A6E71D23557}" destId="{73BB1DD2-5CA0-4F47-A4F5-2B8ABAF5806B}" srcOrd="0" destOrd="0" presId="urn:microsoft.com/office/officeart/2005/8/layout/hProcess3"/>
    <dgm:cxn modelId="{6EBCA257-2271-42E4-A5DE-FAB187E16952}" srcId="{E7803A56-7808-43E6-B39E-6A6E71D23557}" destId="{3ECA4D73-6C17-4E36-8990-197EE1F155CB}" srcOrd="2" destOrd="0" parTransId="{23F69A58-30C9-4DC1-BBDD-6E4549A0286D}" sibTransId="{DA7D92AD-2377-412A-BE53-36B20927E470}"/>
    <dgm:cxn modelId="{9AE6E1E1-6239-4142-A1FC-16F7686BC89E}" srcId="{E7803A56-7808-43E6-B39E-6A6E71D23557}" destId="{CD1EFC42-C5D0-41AC-BDEA-ED45EDA23E2A}" srcOrd="1" destOrd="0" parTransId="{81D12523-3C61-4D08-BCCD-8CB267BE5345}" sibTransId="{03528B07-2201-4486-8B75-F0AA2F1CD912}"/>
    <dgm:cxn modelId="{FB67ADCC-FD7B-46B6-ACCA-8423551FCC0D}" type="presOf" srcId="{3ECA4D73-6C17-4E36-8990-197EE1F155CB}" destId="{7BB146DE-335F-4A88-B2CF-FACE5DCA53FF}" srcOrd="0" destOrd="0" presId="urn:microsoft.com/office/officeart/2005/8/layout/hProcess3"/>
    <dgm:cxn modelId="{6A2B2BB2-F429-419C-A7FE-F0212991C160}" type="presParOf" srcId="{73BB1DD2-5CA0-4F47-A4F5-2B8ABAF5806B}" destId="{03016D34-24C4-446F-9795-9DF33B4DC105}" srcOrd="0" destOrd="0" presId="urn:microsoft.com/office/officeart/2005/8/layout/hProcess3"/>
    <dgm:cxn modelId="{2D8FAC22-B266-46E8-A1B9-D470DA0AABB5}" type="presParOf" srcId="{73BB1DD2-5CA0-4F47-A4F5-2B8ABAF5806B}" destId="{B3A154BE-1D72-472B-9B1B-C5C991F9C765}" srcOrd="1" destOrd="0" presId="urn:microsoft.com/office/officeart/2005/8/layout/hProcess3"/>
    <dgm:cxn modelId="{E88EC3C5-2278-410E-8060-7446F700624A}" type="presParOf" srcId="{B3A154BE-1D72-472B-9B1B-C5C991F9C765}" destId="{CB804EB9-603F-4EA5-B74A-0976A9C038DC}" srcOrd="0" destOrd="0" presId="urn:microsoft.com/office/officeart/2005/8/layout/hProcess3"/>
    <dgm:cxn modelId="{5F325BB3-A4BF-4EDB-B8D6-5D4CF40FC370}" type="presParOf" srcId="{B3A154BE-1D72-472B-9B1B-C5C991F9C765}" destId="{E68A809B-EC5E-45D2-A771-E31728D9EAED}" srcOrd="1" destOrd="0" presId="urn:microsoft.com/office/officeart/2005/8/layout/hProcess3"/>
    <dgm:cxn modelId="{B13C95F1-6A4A-4B11-984B-7C47BF3BF58E}" type="presParOf" srcId="{E68A809B-EC5E-45D2-A771-E31728D9EAED}" destId="{6890605D-2807-4A1A-ADFA-3B0DAEFDF1FE}" srcOrd="0" destOrd="0" presId="urn:microsoft.com/office/officeart/2005/8/layout/hProcess3"/>
    <dgm:cxn modelId="{660673A9-5A12-46F8-9368-425AE88E7E49}" type="presParOf" srcId="{E68A809B-EC5E-45D2-A771-E31728D9EAED}" destId="{38805028-C453-4723-8F68-92E489C5AB64}" srcOrd="1" destOrd="0" presId="urn:microsoft.com/office/officeart/2005/8/layout/hProcess3"/>
    <dgm:cxn modelId="{52397AA1-43B9-4218-95C6-58A22C255E13}" type="presParOf" srcId="{E68A809B-EC5E-45D2-A771-E31728D9EAED}" destId="{60D935AB-131A-4118-B254-EFB859790149}" srcOrd="2" destOrd="0" presId="urn:microsoft.com/office/officeart/2005/8/layout/hProcess3"/>
    <dgm:cxn modelId="{4646529E-98EC-4A61-BD4F-970761ADDEEA}" type="presParOf" srcId="{E68A809B-EC5E-45D2-A771-E31728D9EAED}" destId="{DC8CA7EE-50F9-4CEE-9ADB-2BFBE1E6D6FE}" srcOrd="3" destOrd="0" presId="urn:microsoft.com/office/officeart/2005/8/layout/hProcess3"/>
    <dgm:cxn modelId="{935E3A5C-F9E9-413B-8937-F4619C3169CA}" type="presParOf" srcId="{B3A154BE-1D72-472B-9B1B-C5C991F9C765}" destId="{6488FBF7-2B41-44B2-9900-BEA85A956DE9}" srcOrd="2" destOrd="0" presId="urn:microsoft.com/office/officeart/2005/8/layout/hProcess3"/>
    <dgm:cxn modelId="{AA9031B2-0F9E-47EA-BE3C-13710654E47B}" type="presParOf" srcId="{B3A154BE-1D72-472B-9B1B-C5C991F9C765}" destId="{B3684B83-A64A-48BC-8CD3-44F2BF55E1EA}" srcOrd="3" destOrd="0" presId="urn:microsoft.com/office/officeart/2005/8/layout/hProcess3"/>
    <dgm:cxn modelId="{A53BC6EA-9F85-40BF-9FD1-F0C982E7972F}" type="presParOf" srcId="{B3684B83-A64A-48BC-8CD3-44F2BF55E1EA}" destId="{85D09D6B-3F77-4262-82B9-747BAEF84036}" srcOrd="0" destOrd="0" presId="urn:microsoft.com/office/officeart/2005/8/layout/hProcess3"/>
    <dgm:cxn modelId="{E2818CAB-5267-43E2-BF62-D260203549C7}" type="presParOf" srcId="{B3684B83-A64A-48BC-8CD3-44F2BF55E1EA}" destId="{4015A608-9FB2-4124-93A0-2F472E230187}" srcOrd="1" destOrd="0" presId="urn:microsoft.com/office/officeart/2005/8/layout/hProcess3"/>
    <dgm:cxn modelId="{FA5A17BF-C958-42DA-9ADA-D9C19CC3FD6A}" type="presParOf" srcId="{B3684B83-A64A-48BC-8CD3-44F2BF55E1EA}" destId="{6AEA1A69-13DF-4267-8385-7D73CD35A69A}" srcOrd="2" destOrd="0" presId="urn:microsoft.com/office/officeart/2005/8/layout/hProcess3"/>
    <dgm:cxn modelId="{5A7F0D2F-90FD-4DD3-BC84-13EB2C4F7390}" type="presParOf" srcId="{B3684B83-A64A-48BC-8CD3-44F2BF55E1EA}" destId="{BC13C9B0-DADA-415F-B9F3-902A570CAD82}" srcOrd="3" destOrd="0" presId="urn:microsoft.com/office/officeart/2005/8/layout/hProcess3"/>
    <dgm:cxn modelId="{0EB9A00E-54BA-4434-8016-1D053DD548E3}" type="presParOf" srcId="{B3A154BE-1D72-472B-9B1B-C5C991F9C765}" destId="{98E37BA9-9E99-43F3-BDD0-84997370C4E4}" srcOrd="4" destOrd="0" presId="urn:microsoft.com/office/officeart/2005/8/layout/hProcess3"/>
    <dgm:cxn modelId="{48DB4609-79B3-4293-B8D6-66D031823B37}" type="presParOf" srcId="{B3A154BE-1D72-472B-9B1B-C5C991F9C765}" destId="{8FD27904-C6C9-4287-9A89-A69E06C98EC4}" srcOrd="5" destOrd="0" presId="urn:microsoft.com/office/officeart/2005/8/layout/hProcess3"/>
    <dgm:cxn modelId="{F442869E-ABB0-4947-9DD0-3138D14567A6}" type="presParOf" srcId="{8FD27904-C6C9-4287-9A89-A69E06C98EC4}" destId="{7F54A4A0-E6CF-4CC8-8013-9CFA325A2948}" srcOrd="0" destOrd="0" presId="urn:microsoft.com/office/officeart/2005/8/layout/hProcess3"/>
    <dgm:cxn modelId="{6A0C78FA-A700-4ABB-A996-9F40F358DAE1}" type="presParOf" srcId="{8FD27904-C6C9-4287-9A89-A69E06C98EC4}" destId="{7BB146DE-335F-4A88-B2CF-FACE5DCA53FF}" srcOrd="1" destOrd="0" presId="urn:microsoft.com/office/officeart/2005/8/layout/hProcess3"/>
    <dgm:cxn modelId="{11945A3F-B049-418C-9E6C-8805270581BE}" type="presParOf" srcId="{8FD27904-C6C9-4287-9A89-A69E06C98EC4}" destId="{040A9324-15FB-4EAA-AB86-745799AA195C}" srcOrd="2" destOrd="0" presId="urn:microsoft.com/office/officeart/2005/8/layout/hProcess3"/>
    <dgm:cxn modelId="{92A9B3D0-3F39-4185-B971-8788414E38A0}" type="presParOf" srcId="{8FD27904-C6C9-4287-9A89-A69E06C98EC4}" destId="{45B78EC6-A17C-485E-A9EB-5B243CACE3F7}" srcOrd="3" destOrd="0" presId="urn:microsoft.com/office/officeart/2005/8/layout/hProcess3"/>
    <dgm:cxn modelId="{8A9F70A6-8ABE-42CC-A452-FF44379FBC90}" type="presParOf" srcId="{B3A154BE-1D72-472B-9B1B-C5C991F9C765}" destId="{7D4F54A4-279B-4BF0-8839-B83CA0D7119D}" srcOrd="6" destOrd="0" presId="urn:microsoft.com/office/officeart/2005/8/layout/hProcess3"/>
    <dgm:cxn modelId="{E4A96440-C64E-4E23-8261-3E6D4ED3744A}" type="presParOf" srcId="{B3A154BE-1D72-472B-9B1B-C5C991F9C765}" destId="{7D2020A3-2EC3-4D24-A86A-41A3668C737D}" srcOrd="7" destOrd="0" presId="urn:microsoft.com/office/officeart/2005/8/layout/hProcess3"/>
    <dgm:cxn modelId="{5232B95D-1308-42E8-AC21-4A23B03561D3}" type="presParOf" srcId="{B3A154BE-1D72-472B-9B1B-C5C991F9C765}" destId="{24E1D264-C8B6-43D5-95B9-948708B3C5AE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D97E9B-79E1-4FAE-9D21-1A8B5F662AF0}" type="doc">
      <dgm:prSet loTypeId="urn:microsoft.com/office/officeart/2005/8/layout/hProcess7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7AD8DFDB-6BEF-4CAB-B324-682FDA647011}">
      <dgm:prSet/>
      <dgm:spPr>
        <a:solidFill>
          <a:schemeClr val="accent4">
            <a:lumMod val="7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endParaRPr lang="pt-PT" dirty="0"/>
        </a:p>
      </dgm:t>
    </dgm:pt>
    <dgm:pt modelId="{1AFD3B8B-6B93-495E-945B-6B68D6650F0A}" type="parTrans" cxnId="{33A60524-11BD-4465-BEF6-63DDB0D52AB4}">
      <dgm:prSet/>
      <dgm:spPr/>
      <dgm:t>
        <a:bodyPr/>
        <a:lstStyle/>
        <a:p>
          <a:endParaRPr lang="pt-PT"/>
        </a:p>
      </dgm:t>
    </dgm:pt>
    <dgm:pt modelId="{9A301905-221D-43B9-8C4B-BAF8F1CF8848}" type="sibTrans" cxnId="{33A60524-11BD-4465-BEF6-63DDB0D52AB4}">
      <dgm:prSet/>
      <dgm:spPr/>
      <dgm:t>
        <a:bodyPr/>
        <a:lstStyle/>
        <a:p>
          <a:endParaRPr lang="pt-PT"/>
        </a:p>
      </dgm:t>
    </dgm:pt>
    <dgm:pt modelId="{B5789F28-BB0E-4CEF-9E83-FD1AB9FAE964}">
      <dgm:prSet/>
      <dgm:spPr>
        <a:solidFill>
          <a:schemeClr val="accent6">
            <a:lumMod val="7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endParaRPr lang="pt-PT" dirty="0"/>
        </a:p>
      </dgm:t>
    </dgm:pt>
    <dgm:pt modelId="{7EB8CB3B-BF14-4630-8EB9-EDCE40B4325A}" type="parTrans" cxnId="{211F420D-A424-45F8-996E-C1A00C248ACB}">
      <dgm:prSet/>
      <dgm:spPr/>
      <dgm:t>
        <a:bodyPr/>
        <a:lstStyle/>
        <a:p>
          <a:endParaRPr lang="pt-PT"/>
        </a:p>
      </dgm:t>
    </dgm:pt>
    <dgm:pt modelId="{D6ACD077-2F8F-42A9-82DC-B0004F75644F}" type="sibTrans" cxnId="{211F420D-A424-45F8-996E-C1A00C248ACB}">
      <dgm:prSet/>
      <dgm:spPr/>
      <dgm:t>
        <a:bodyPr/>
        <a:lstStyle/>
        <a:p>
          <a:endParaRPr lang="pt-PT"/>
        </a:p>
      </dgm:t>
    </dgm:pt>
    <dgm:pt modelId="{365958AC-7BC6-497E-BB8E-080B94BA6C48}">
      <dgm:prSet/>
      <dgm:spPr>
        <a:solidFill>
          <a:schemeClr val="accent1">
            <a:lumMod val="7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endParaRPr lang="pt-PT" dirty="0"/>
        </a:p>
      </dgm:t>
    </dgm:pt>
    <dgm:pt modelId="{8CE02F7F-C9FD-4313-A39D-B1168A0F10CE}" type="parTrans" cxnId="{158A9BA2-0094-45E8-B14A-E479F9432695}">
      <dgm:prSet/>
      <dgm:spPr/>
      <dgm:t>
        <a:bodyPr/>
        <a:lstStyle/>
        <a:p>
          <a:endParaRPr lang="pt-PT"/>
        </a:p>
      </dgm:t>
    </dgm:pt>
    <dgm:pt modelId="{F0B7C9B3-CF9C-42BA-8768-FFF938D39E1D}" type="sibTrans" cxnId="{158A9BA2-0094-45E8-B14A-E479F9432695}">
      <dgm:prSet/>
      <dgm:spPr/>
      <dgm:t>
        <a:bodyPr/>
        <a:lstStyle/>
        <a:p>
          <a:endParaRPr lang="pt-PT"/>
        </a:p>
      </dgm:t>
    </dgm:pt>
    <dgm:pt modelId="{AD5A78BB-A0EE-4470-9E5E-3622BEE4999B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Caracterizar o conhecimento dos professores sobre a Promoção da Saúde na conceção, desenvolvimento e avaliação curricular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dirty="0">
            <a:solidFill>
              <a:schemeClr val="bg1"/>
            </a:solidFill>
          </a:endParaRPr>
        </a:p>
      </dgm:t>
    </dgm:pt>
    <dgm:pt modelId="{0E45177B-7E25-410E-A421-037D0F53AF3D}" type="parTrans" cxnId="{3C5DDE60-D7FF-42B1-ACB6-E5DA97B72C57}">
      <dgm:prSet/>
      <dgm:spPr/>
      <dgm:t>
        <a:bodyPr/>
        <a:lstStyle/>
        <a:p>
          <a:endParaRPr lang="pt-PT"/>
        </a:p>
      </dgm:t>
    </dgm:pt>
    <dgm:pt modelId="{3A7925C5-D573-4203-93E8-25578DFFEE2C}" type="sibTrans" cxnId="{3C5DDE60-D7FF-42B1-ACB6-E5DA97B72C57}">
      <dgm:prSet/>
      <dgm:spPr/>
      <dgm:t>
        <a:bodyPr/>
        <a:lstStyle/>
        <a:p>
          <a:endParaRPr lang="pt-PT"/>
        </a:p>
      </dgm:t>
    </dgm:pt>
    <dgm:pt modelId="{CAF004C2-4BEF-437F-8462-C9FD0B95A12A}">
      <dgm:prSet custT="1"/>
      <dgm:spPr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os sentidos atribuídos pelos estudantes à aprendizagem da Promoção da Saúde</a:t>
          </a: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dirty="0">
            <a:solidFill>
              <a:schemeClr val="accent1">
                <a:lumMod val="50000"/>
              </a:schemeClr>
            </a:solidFill>
          </a:endParaRPr>
        </a:p>
      </dgm:t>
    </dgm:pt>
    <dgm:pt modelId="{778E7739-4B0C-452D-82FF-406EE9F13571}" type="parTrans" cxnId="{7DF7EB38-9A7E-4FF7-A799-3816699DFAA0}">
      <dgm:prSet/>
      <dgm:spPr/>
      <dgm:t>
        <a:bodyPr/>
        <a:lstStyle/>
        <a:p>
          <a:endParaRPr lang="pt-PT"/>
        </a:p>
      </dgm:t>
    </dgm:pt>
    <dgm:pt modelId="{32A44E39-273F-4754-B437-BC380ABBF3EF}" type="sibTrans" cxnId="{7DF7EB38-9A7E-4FF7-A799-3816699DFAA0}">
      <dgm:prSet/>
      <dgm:spPr/>
      <dgm:t>
        <a:bodyPr/>
        <a:lstStyle/>
        <a:p>
          <a:endParaRPr lang="pt-PT"/>
        </a:p>
      </dgm:t>
    </dgm:pt>
    <dgm:pt modelId="{C5F0CF7E-EA98-48B0-8C68-952B969B6E14}">
      <dgm:prSet custT="1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dirty="0">
            <a:solidFill>
              <a:schemeClr val="accent1">
                <a:lumMod val="50000"/>
              </a:schemeClr>
            </a:solidFill>
          </a:endParaRPr>
        </a:p>
      </dgm:t>
    </dgm:pt>
    <dgm:pt modelId="{A6193045-9C8F-49A6-B101-88E449BC7009}" type="parTrans" cxnId="{1D84D27A-DB18-44A0-8D4E-70EE15710DFD}">
      <dgm:prSet/>
      <dgm:spPr/>
      <dgm:t>
        <a:bodyPr/>
        <a:lstStyle/>
        <a:p>
          <a:endParaRPr lang="pt-PT"/>
        </a:p>
      </dgm:t>
    </dgm:pt>
    <dgm:pt modelId="{3FA571B6-D23E-4D70-BF55-1BEF6061734A}" type="sibTrans" cxnId="{1D84D27A-DB18-44A0-8D4E-70EE15710DFD}">
      <dgm:prSet/>
      <dgm:spPr/>
      <dgm:t>
        <a:bodyPr/>
        <a:lstStyle/>
        <a:p>
          <a:endParaRPr lang="pt-PT"/>
        </a:p>
      </dgm:t>
    </dgm:pt>
    <dgm:pt modelId="{FE4C35DF-A550-46CC-9039-4D98F537604A}">
      <dgm:prSet custT="1"/>
      <dgm:spPr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dirty="0">
            <a:solidFill>
              <a:schemeClr val="accent1">
                <a:lumMod val="50000"/>
              </a:schemeClr>
            </a:solidFill>
          </a:endParaRPr>
        </a:p>
      </dgm:t>
    </dgm:pt>
    <dgm:pt modelId="{BA3094D1-9BEF-46C6-AA4D-E417D08FAC0F}" type="parTrans" cxnId="{EC21F5CD-2D66-4929-AC82-4C26B6E17F9F}">
      <dgm:prSet/>
      <dgm:spPr/>
      <dgm:t>
        <a:bodyPr/>
        <a:lstStyle/>
        <a:p>
          <a:endParaRPr lang="pt-PT"/>
        </a:p>
      </dgm:t>
    </dgm:pt>
    <dgm:pt modelId="{05C46829-BEC7-4E77-8095-57D7536891CE}" type="sibTrans" cxnId="{EC21F5CD-2D66-4929-AC82-4C26B6E17F9F}">
      <dgm:prSet/>
      <dgm:spPr/>
      <dgm:t>
        <a:bodyPr/>
        <a:lstStyle/>
        <a:p>
          <a:endParaRPr lang="pt-PT"/>
        </a:p>
      </dgm:t>
    </dgm:pt>
    <dgm:pt modelId="{6765345A-62ED-4A5F-ADA6-D9308D253736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Analisar os curricula de enfermagem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1400" dirty="0">
            <a:solidFill>
              <a:schemeClr val="accent1">
                <a:lumMod val="50000"/>
              </a:schemeClr>
            </a:solidFill>
          </a:endParaRPr>
        </a:p>
      </dgm:t>
    </dgm:pt>
    <dgm:pt modelId="{1B8A7E29-CAFB-495D-813C-ADD6A4E72FA1}" type="sibTrans" cxnId="{72009518-D9B4-4BF7-8623-EB07B9E308B1}">
      <dgm:prSet/>
      <dgm:spPr/>
      <dgm:t>
        <a:bodyPr/>
        <a:lstStyle/>
        <a:p>
          <a:endParaRPr lang="pt-PT"/>
        </a:p>
      </dgm:t>
    </dgm:pt>
    <dgm:pt modelId="{6184BD53-FFC1-43F4-83F8-355FF7B7C07D}" type="parTrans" cxnId="{72009518-D9B4-4BF7-8623-EB07B9E308B1}">
      <dgm:prSet/>
      <dgm:spPr/>
      <dgm:t>
        <a:bodyPr/>
        <a:lstStyle/>
        <a:p>
          <a:endParaRPr lang="pt-PT"/>
        </a:p>
      </dgm:t>
    </dgm:pt>
    <dgm:pt modelId="{9860936A-4932-44DE-8AA7-A1864C6B7A7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ctr"/>
        <a:lstStyle/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1400" dirty="0">
            <a:solidFill>
              <a:schemeClr val="accent1">
                <a:lumMod val="50000"/>
              </a:schemeClr>
            </a:solidFill>
          </a:endParaRPr>
        </a:p>
      </dgm:t>
    </dgm:pt>
    <dgm:pt modelId="{0A172FB6-FA31-4EED-B6E4-A47E44A05040}" type="sibTrans" cxnId="{A30EC2A8-FA3F-40A9-82F7-10751316CA43}">
      <dgm:prSet/>
      <dgm:spPr/>
      <dgm:t>
        <a:bodyPr/>
        <a:lstStyle/>
        <a:p>
          <a:endParaRPr lang="pt-PT"/>
        </a:p>
      </dgm:t>
    </dgm:pt>
    <dgm:pt modelId="{511162BD-00D0-434D-A600-6AC55B17120A}" type="parTrans" cxnId="{A30EC2A8-FA3F-40A9-82F7-10751316CA43}">
      <dgm:prSet/>
      <dgm:spPr/>
      <dgm:t>
        <a:bodyPr/>
        <a:lstStyle/>
        <a:p>
          <a:endParaRPr lang="pt-PT"/>
        </a:p>
      </dgm:t>
    </dgm:pt>
    <dgm:pt modelId="{346BD789-5BA9-4C84-AA86-E7B5D2643C28}" type="pres">
      <dgm:prSet presAssocID="{CBD97E9B-79E1-4FAE-9D21-1A8B5F662AF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58CD4974-8619-4AB7-9CD6-AB1C6BBA1F0C}" type="pres">
      <dgm:prSet presAssocID="{7AD8DFDB-6BEF-4CAB-B324-682FDA647011}" presName="compositeNode" presStyleCnt="0">
        <dgm:presLayoutVars>
          <dgm:bulletEnabled val="1"/>
        </dgm:presLayoutVars>
      </dgm:prSet>
      <dgm:spPr/>
    </dgm:pt>
    <dgm:pt modelId="{5FA51EB4-CC52-42BC-8019-3B4E6468C438}" type="pres">
      <dgm:prSet presAssocID="{7AD8DFDB-6BEF-4CAB-B324-682FDA647011}" presName="bgRect" presStyleLbl="node1" presStyleIdx="0" presStyleCnt="3" custScaleX="135837" custScaleY="106836" custLinFactNeighborX="-10258" custLinFactNeighborY="-647"/>
      <dgm:spPr/>
      <dgm:t>
        <a:bodyPr/>
        <a:lstStyle/>
        <a:p>
          <a:endParaRPr lang="pt-PT"/>
        </a:p>
      </dgm:t>
    </dgm:pt>
    <dgm:pt modelId="{FF542675-4744-4566-AC70-320FC761091C}" type="pres">
      <dgm:prSet presAssocID="{7AD8DFDB-6BEF-4CAB-B324-682FDA64701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4236B35-3328-4356-8C0C-1DC4666D82C3}" type="pres">
      <dgm:prSet presAssocID="{7AD8DFDB-6BEF-4CAB-B324-682FDA64701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9384140-9794-47ED-B102-FDDF8147A015}" type="pres">
      <dgm:prSet presAssocID="{9A301905-221D-43B9-8C4B-BAF8F1CF8848}" presName="hSp" presStyleCnt="0"/>
      <dgm:spPr/>
    </dgm:pt>
    <dgm:pt modelId="{51A6CAEF-F0BA-48B2-AECF-CAE32E6940C5}" type="pres">
      <dgm:prSet presAssocID="{9A301905-221D-43B9-8C4B-BAF8F1CF8848}" presName="vProcSp" presStyleCnt="0"/>
      <dgm:spPr/>
    </dgm:pt>
    <dgm:pt modelId="{EAAFA5AC-3617-4AC3-A596-DD605AFC80EF}" type="pres">
      <dgm:prSet presAssocID="{9A301905-221D-43B9-8C4B-BAF8F1CF8848}" presName="vSp1" presStyleCnt="0"/>
      <dgm:spPr/>
    </dgm:pt>
    <dgm:pt modelId="{4F9094E6-5CEC-4B99-9B20-E70AB1B3A3BF}" type="pres">
      <dgm:prSet presAssocID="{9A301905-221D-43B9-8C4B-BAF8F1CF8848}" presName="simulatedConn" presStyleLbl="solidFgAcc1" presStyleIdx="0" presStyleCnt="2"/>
      <dgm:spPr/>
    </dgm:pt>
    <dgm:pt modelId="{60662815-9395-41BF-8D30-485E5A8C8789}" type="pres">
      <dgm:prSet presAssocID="{9A301905-221D-43B9-8C4B-BAF8F1CF8848}" presName="vSp2" presStyleCnt="0"/>
      <dgm:spPr/>
    </dgm:pt>
    <dgm:pt modelId="{7FA5B317-4A94-4F68-BE80-CF161934B117}" type="pres">
      <dgm:prSet presAssocID="{9A301905-221D-43B9-8C4B-BAF8F1CF8848}" presName="sibTrans" presStyleCnt="0"/>
      <dgm:spPr/>
    </dgm:pt>
    <dgm:pt modelId="{7C3843B8-DB44-4DE7-A366-1FDB791065E9}" type="pres">
      <dgm:prSet presAssocID="{B5789F28-BB0E-4CEF-9E83-FD1AB9FAE964}" presName="compositeNode" presStyleCnt="0">
        <dgm:presLayoutVars>
          <dgm:bulletEnabled val="1"/>
        </dgm:presLayoutVars>
      </dgm:prSet>
      <dgm:spPr/>
    </dgm:pt>
    <dgm:pt modelId="{1D0E966E-F8B1-4A85-9042-E81A90F35643}" type="pres">
      <dgm:prSet presAssocID="{B5789F28-BB0E-4CEF-9E83-FD1AB9FAE964}" presName="bgRect" presStyleLbl="node1" presStyleIdx="1" presStyleCnt="3" custScaleX="146410" custScaleY="110000"/>
      <dgm:spPr/>
      <dgm:t>
        <a:bodyPr/>
        <a:lstStyle/>
        <a:p>
          <a:endParaRPr lang="pt-PT"/>
        </a:p>
      </dgm:t>
    </dgm:pt>
    <dgm:pt modelId="{40222969-F8A9-47C4-9C9A-5F3A7C48DC04}" type="pres">
      <dgm:prSet presAssocID="{B5789F28-BB0E-4CEF-9E83-FD1AB9FAE96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1A5912B-A522-4EC5-B70C-BFEFA37ABED6}" type="pres">
      <dgm:prSet presAssocID="{B5789F28-BB0E-4CEF-9E83-FD1AB9FAE96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4AD6C8B-16DD-4A3F-BDEF-604307604C36}" type="pres">
      <dgm:prSet presAssocID="{D6ACD077-2F8F-42A9-82DC-B0004F75644F}" presName="hSp" presStyleCnt="0"/>
      <dgm:spPr/>
    </dgm:pt>
    <dgm:pt modelId="{53614FF0-42A6-4952-B287-212D1F560BC8}" type="pres">
      <dgm:prSet presAssocID="{D6ACD077-2F8F-42A9-82DC-B0004F75644F}" presName="vProcSp" presStyleCnt="0"/>
      <dgm:spPr/>
    </dgm:pt>
    <dgm:pt modelId="{4F82BD38-6BFD-433A-83ED-0442C1E77BEF}" type="pres">
      <dgm:prSet presAssocID="{D6ACD077-2F8F-42A9-82DC-B0004F75644F}" presName="vSp1" presStyleCnt="0"/>
      <dgm:spPr/>
    </dgm:pt>
    <dgm:pt modelId="{710401CA-F1A0-43C7-90C6-568E59CFADB2}" type="pres">
      <dgm:prSet presAssocID="{D6ACD077-2F8F-42A9-82DC-B0004F75644F}" presName="simulatedConn" presStyleLbl="solidFgAcc1" presStyleIdx="1" presStyleCnt="2"/>
      <dgm:spPr/>
    </dgm:pt>
    <dgm:pt modelId="{E808C6D5-8AC3-45B3-8BCE-7E1EA4336F1F}" type="pres">
      <dgm:prSet presAssocID="{D6ACD077-2F8F-42A9-82DC-B0004F75644F}" presName="vSp2" presStyleCnt="0"/>
      <dgm:spPr/>
    </dgm:pt>
    <dgm:pt modelId="{7B78AA12-678A-4BF1-9260-E6F4BF089F32}" type="pres">
      <dgm:prSet presAssocID="{D6ACD077-2F8F-42A9-82DC-B0004F75644F}" presName="sibTrans" presStyleCnt="0"/>
      <dgm:spPr/>
    </dgm:pt>
    <dgm:pt modelId="{E1B00E6E-37FD-4865-B6A4-CDB4D4279438}" type="pres">
      <dgm:prSet presAssocID="{365958AC-7BC6-497E-BB8E-080B94BA6C48}" presName="compositeNode" presStyleCnt="0">
        <dgm:presLayoutVars>
          <dgm:bulletEnabled val="1"/>
        </dgm:presLayoutVars>
      </dgm:prSet>
      <dgm:spPr/>
    </dgm:pt>
    <dgm:pt modelId="{13F8E7A6-9EBC-4978-ABE4-52D4B4F95B93}" type="pres">
      <dgm:prSet presAssocID="{365958AC-7BC6-497E-BB8E-080B94BA6C48}" presName="bgRect" presStyleLbl="node1" presStyleIdx="2" presStyleCnt="3" custScaleX="133100" custScaleY="113424"/>
      <dgm:spPr/>
      <dgm:t>
        <a:bodyPr/>
        <a:lstStyle/>
        <a:p>
          <a:endParaRPr lang="pt-PT"/>
        </a:p>
      </dgm:t>
    </dgm:pt>
    <dgm:pt modelId="{B9B3A684-04BF-4A5A-9261-340FC9E8087A}" type="pres">
      <dgm:prSet presAssocID="{365958AC-7BC6-497E-BB8E-080B94BA6C48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5234DF7-1C09-4D36-9858-810980019D82}" type="pres">
      <dgm:prSet presAssocID="{365958AC-7BC6-497E-BB8E-080B94BA6C48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1A439FB5-1285-406C-A9F2-617947D64A38}" type="presOf" srcId="{7AD8DFDB-6BEF-4CAB-B324-682FDA647011}" destId="{FF542675-4744-4566-AC70-320FC761091C}" srcOrd="1" destOrd="0" presId="urn:microsoft.com/office/officeart/2005/8/layout/hProcess7"/>
    <dgm:cxn modelId="{1D84D27A-DB18-44A0-8D4E-70EE15710DFD}" srcId="{B5789F28-BB0E-4CEF-9E83-FD1AB9FAE964}" destId="{C5F0CF7E-EA98-48B0-8C68-952B969B6E14}" srcOrd="0" destOrd="0" parTransId="{A6193045-9C8F-49A6-B101-88E449BC7009}" sibTransId="{3FA571B6-D23E-4D70-BF55-1BEF6061734A}"/>
    <dgm:cxn modelId="{33A60524-11BD-4465-BEF6-63DDB0D52AB4}" srcId="{CBD97E9B-79E1-4FAE-9D21-1A8B5F662AF0}" destId="{7AD8DFDB-6BEF-4CAB-B324-682FDA647011}" srcOrd="0" destOrd="0" parTransId="{1AFD3B8B-6B93-495E-945B-6B68D6650F0A}" sibTransId="{9A301905-221D-43B9-8C4B-BAF8F1CF8848}"/>
    <dgm:cxn modelId="{158A9BA2-0094-45E8-B14A-E479F9432695}" srcId="{CBD97E9B-79E1-4FAE-9D21-1A8B5F662AF0}" destId="{365958AC-7BC6-497E-BB8E-080B94BA6C48}" srcOrd="2" destOrd="0" parTransId="{8CE02F7F-C9FD-4313-A39D-B1168A0F10CE}" sibTransId="{F0B7C9B3-CF9C-42BA-8768-FFF938D39E1D}"/>
    <dgm:cxn modelId="{C0BCE736-03AB-48FE-8A78-0AE10B900185}" type="presOf" srcId="{C5F0CF7E-EA98-48B0-8C68-952B969B6E14}" destId="{C1A5912B-A522-4EC5-B70C-BFEFA37ABED6}" srcOrd="0" destOrd="0" presId="urn:microsoft.com/office/officeart/2005/8/layout/hProcess7"/>
    <dgm:cxn modelId="{10D3DB68-00EF-4344-9367-4C911257B6C4}" type="presOf" srcId="{AD5A78BB-A0EE-4470-9E5E-3622BEE4999B}" destId="{C1A5912B-A522-4EC5-B70C-BFEFA37ABED6}" srcOrd="0" destOrd="1" presId="urn:microsoft.com/office/officeart/2005/8/layout/hProcess7"/>
    <dgm:cxn modelId="{7E9C95A0-3D28-432D-8686-615896365BD5}" type="presOf" srcId="{365958AC-7BC6-497E-BB8E-080B94BA6C48}" destId="{B9B3A684-04BF-4A5A-9261-340FC9E8087A}" srcOrd="1" destOrd="0" presId="urn:microsoft.com/office/officeart/2005/8/layout/hProcess7"/>
    <dgm:cxn modelId="{116632B6-1B09-40F3-B22B-83EA80E9E979}" type="presOf" srcId="{B5789F28-BB0E-4CEF-9E83-FD1AB9FAE964}" destId="{40222969-F8A9-47C4-9C9A-5F3A7C48DC04}" srcOrd="1" destOrd="0" presId="urn:microsoft.com/office/officeart/2005/8/layout/hProcess7"/>
    <dgm:cxn modelId="{EC21F5CD-2D66-4929-AC82-4C26B6E17F9F}" srcId="{365958AC-7BC6-497E-BB8E-080B94BA6C48}" destId="{FE4C35DF-A550-46CC-9039-4D98F537604A}" srcOrd="0" destOrd="0" parTransId="{BA3094D1-9BEF-46C6-AA4D-E417D08FAC0F}" sibTransId="{05C46829-BEC7-4E77-8095-57D7536891CE}"/>
    <dgm:cxn modelId="{C535F078-B74B-4635-A863-47F2E676E881}" type="presOf" srcId="{7AD8DFDB-6BEF-4CAB-B324-682FDA647011}" destId="{5FA51EB4-CC52-42BC-8019-3B4E6468C438}" srcOrd="0" destOrd="0" presId="urn:microsoft.com/office/officeart/2005/8/layout/hProcess7"/>
    <dgm:cxn modelId="{79E11A7C-84FF-445F-B5AF-B44D837DE5AC}" type="presOf" srcId="{FE4C35DF-A550-46CC-9039-4D98F537604A}" destId="{85234DF7-1C09-4D36-9858-810980019D82}" srcOrd="0" destOrd="0" presId="urn:microsoft.com/office/officeart/2005/8/layout/hProcess7"/>
    <dgm:cxn modelId="{1BB747A2-C200-46A1-8EBD-B43E77BF4075}" type="presOf" srcId="{CBD97E9B-79E1-4FAE-9D21-1A8B5F662AF0}" destId="{346BD789-5BA9-4C84-AA86-E7B5D2643C28}" srcOrd="0" destOrd="0" presId="urn:microsoft.com/office/officeart/2005/8/layout/hProcess7"/>
    <dgm:cxn modelId="{05B1DDC7-774B-4BD7-B7F4-BB200C2F1D18}" type="presOf" srcId="{365958AC-7BC6-497E-BB8E-080B94BA6C48}" destId="{13F8E7A6-9EBC-4978-ABE4-52D4B4F95B93}" srcOrd="0" destOrd="0" presId="urn:microsoft.com/office/officeart/2005/8/layout/hProcess7"/>
    <dgm:cxn modelId="{BDBFDA99-09FA-4B56-89C4-9C9CD92C7388}" type="presOf" srcId="{6765345A-62ED-4A5F-ADA6-D9308D253736}" destId="{04236B35-3328-4356-8C0C-1DC4666D82C3}" srcOrd="0" destOrd="1" presId="urn:microsoft.com/office/officeart/2005/8/layout/hProcess7"/>
    <dgm:cxn modelId="{F762884A-FA6B-49ED-8985-F05F896B0638}" type="presOf" srcId="{9860936A-4932-44DE-8AA7-A1864C6B7A7E}" destId="{04236B35-3328-4356-8C0C-1DC4666D82C3}" srcOrd="0" destOrd="0" presId="urn:microsoft.com/office/officeart/2005/8/layout/hProcess7"/>
    <dgm:cxn modelId="{ED78DE4E-2B95-4D70-B69A-F7431FFE6F16}" type="presOf" srcId="{CAF004C2-4BEF-437F-8462-C9FD0B95A12A}" destId="{85234DF7-1C09-4D36-9858-810980019D82}" srcOrd="0" destOrd="1" presId="urn:microsoft.com/office/officeart/2005/8/layout/hProcess7"/>
    <dgm:cxn modelId="{7DF7EB38-9A7E-4FF7-A799-3816699DFAA0}" srcId="{365958AC-7BC6-497E-BB8E-080B94BA6C48}" destId="{CAF004C2-4BEF-437F-8462-C9FD0B95A12A}" srcOrd="1" destOrd="0" parTransId="{778E7739-4B0C-452D-82FF-406EE9F13571}" sibTransId="{32A44E39-273F-4754-B437-BC380ABBF3EF}"/>
    <dgm:cxn modelId="{211F420D-A424-45F8-996E-C1A00C248ACB}" srcId="{CBD97E9B-79E1-4FAE-9D21-1A8B5F662AF0}" destId="{B5789F28-BB0E-4CEF-9E83-FD1AB9FAE964}" srcOrd="1" destOrd="0" parTransId="{7EB8CB3B-BF14-4630-8EB9-EDCE40B4325A}" sibTransId="{D6ACD077-2F8F-42A9-82DC-B0004F75644F}"/>
    <dgm:cxn modelId="{A30EC2A8-FA3F-40A9-82F7-10751316CA43}" srcId="{7AD8DFDB-6BEF-4CAB-B324-682FDA647011}" destId="{9860936A-4932-44DE-8AA7-A1864C6B7A7E}" srcOrd="0" destOrd="0" parTransId="{511162BD-00D0-434D-A600-6AC55B17120A}" sibTransId="{0A172FB6-FA31-4EED-B6E4-A47E44A05040}"/>
    <dgm:cxn modelId="{72009518-D9B4-4BF7-8623-EB07B9E308B1}" srcId="{7AD8DFDB-6BEF-4CAB-B324-682FDA647011}" destId="{6765345A-62ED-4A5F-ADA6-D9308D253736}" srcOrd="1" destOrd="0" parTransId="{6184BD53-FFC1-43F4-83F8-355FF7B7C07D}" sibTransId="{1B8A7E29-CAFB-495D-813C-ADD6A4E72FA1}"/>
    <dgm:cxn modelId="{3C5DDE60-D7FF-42B1-ACB6-E5DA97B72C57}" srcId="{B5789F28-BB0E-4CEF-9E83-FD1AB9FAE964}" destId="{AD5A78BB-A0EE-4470-9E5E-3622BEE4999B}" srcOrd="1" destOrd="0" parTransId="{0E45177B-7E25-410E-A421-037D0F53AF3D}" sibTransId="{3A7925C5-D573-4203-93E8-25578DFFEE2C}"/>
    <dgm:cxn modelId="{48D3CF8C-27A5-4BD0-9C38-06EA956A598B}" type="presOf" srcId="{B5789F28-BB0E-4CEF-9E83-FD1AB9FAE964}" destId="{1D0E966E-F8B1-4A85-9042-E81A90F35643}" srcOrd="0" destOrd="0" presId="urn:microsoft.com/office/officeart/2005/8/layout/hProcess7"/>
    <dgm:cxn modelId="{88690E77-BDCA-4FC2-82B8-27A34F80CB31}" type="presParOf" srcId="{346BD789-5BA9-4C84-AA86-E7B5D2643C28}" destId="{58CD4974-8619-4AB7-9CD6-AB1C6BBA1F0C}" srcOrd="0" destOrd="0" presId="urn:microsoft.com/office/officeart/2005/8/layout/hProcess7"/>
    <dgm:cxn modelId="{D0FD83DE-0615-42E1-AF15-5FE5272B5FF2}" type="presParOf" srcId="{58CD4974-8619-4AB7-9CD6-AB1C6BBA1F0C}" destId="{5FA51EB4-CC52-42BC-8019-3B4E6468C438}" srcOrd="0" destOrd="0" presId="urn:microsoft.com/office/officeart/2005/8/layout/hProcess7"/>
    <dgm:cxn modelId="{027E1F03-AFA8-4755-B835-678A1E3E1E45}" type="presParOf" srcId="{58CD4974-8619-4AB7-9CD6-AB1C6BBA1F0C}" destId="{FF542675-4744-4566-AC70-320FC761091C}" srcOrd="1" destOrd="0" presId="urn:microsoft.com/office/officeart/2005/8/layout/hProcess7"/>
    <dgm:cxn modelId="{A60BB52E-7E27-4BD6-8973-A82D8CB55D41}" type="presParOf" srcId="{58CD4974-8619-4AB7-9CD6-AB1C6BBA1F0C}" destId="{04236B35-3328-4356-8C0C-1DC4666D82C3}" srcOrd="2" destOrd="0" presId="urn:microsoft.com/office/officeart/2005/8/layout/hProcess7"/>
    <dgm:cxn modelId="{ABAC5591-4889-49E3-97D5-A97DAF91817D}" type="presParOf" srcId="{346BD789-5BA9-4C84-AA86-E7B5D2643C28}" destId="{E9384140-9794-47ED-B102-FDDF8147A015}" srcOrd="1" destOrd="0" presId="urn:microsoft.com/office/officeart/2005/8/layout/hProcess7"/>
    <dgm:cxn modelId="{33E6CC37-461A-4FF6-A31C-7FACB6FD6519}" type="presParOf" srcId="{346BD789-5BA9-4C84-AA86-E7B5D2643C28}" destId="{51A6CAEF-F0BA-48B2-AECF-CAE32E6940C5}" srcOrd="2" destOrd="0" presId="urn:microsoft.com/office/officeart/2005/8/layout/hProcess7"/>
    <dgm:cxn modelId="{E6B72D61-5471-4362-A367-5B51524C7AD1}" type="presParOf" srcId="{51A6CAEF-F0BA-48B2-AECF-CAE32E6940C5}" destId="{EAAFA5AC-3617-4AC3-A596-DD605AFC80EF}" srcOrd="0" destOrd="0" presId="urn:microsoft.com/office/officeart/2005/8/layout/hProcess7"/>
    <dgm:cxn modelId="{BFAA863D-FC0A-4D6B-B28E-40BAB5FAD015}" type="presParOf" srcId="{51A6CAEF-F0BA-48B2-AECF-CAE32E6940C5}" destId="{4F9094E6-5CEC-4B99-9B20-E70AB1B3A3BF}" srcOrd="1" destOrd="0" presId="urn:microsoft.com/office/officeart/2005/8/layout/hProcess7"/>
    <dgm:cxn modelId="{A6E3AB84-B877-42ED-BB16-3C87DD517B36}" type="presParOf" srcId="{51A6CAEF-F0BA-48B2-AECF-CAE32E6940C5}" destId="{60662815-9395-41BF-8D30-485E5A8C8789}" srcOrd="2" destOrd="0" presId="urn:microsoft.com/office/officeart/2005/8/layout/hProcess7"/>
    <dgm:cxn modelId="{C17B391C-2072-426E-810D-D83E9FD8C0FB}" type="presParOf" srcId="{346BD789-5BA9-4C84-AA86-E7B5D2643C28}" destId="{7FA5B317-4A94-4F68-BE80-CF161934B117}" srcOrd="3" destOrd="0" presId="urn:microsoft.com/office/officeart/2005/8/layout/hProcess7"/>
    <dgm:cxn modelId="{9804A89F-7D7E-474F-9A2D-C9810F978C22}" type="presParOf" srcId="{346BD789-5BA9-4C84-AA86-E7B5D2643C28}" destId="{7C3843B8-DB44-4DE7-A366-1FDB791065E9}" srcOrd="4" destOrd="0" presId="urn:microsoft.com/office/officeart/2005/8/layout/hProcess7"/>
    <dgm:cxn modelId="{D6A270EA-B377-4059-93AE-B3FCBF5255CD}" type="presParOf" srcId="{7C3843B8-DB44-4DE7-A366-1FDB791065E9}" destId="{1D0E966E-F8B1-4A85-9042-E81A90F35643}" srcOrd="0" destOrd="0" presId="urn:microsoft.com/office/officeart/2005/8/layout/hProcess7"/>
    <dgm:cxn modelId="{1F09C959-53B7-41EC-9C0B-DBE8675F556B}" type="presParOf" srcId="{7C3843B8-DB44-4DE7-A366-1FDB791065E9}" destId="{40222969-F8A9-47C4-9C9A-5F3A7C48DC04}" srcOrd="1" destOrd="0" presId="urn:microsoft.com/office/officeart/2005/8/layout/hProcess7"/>
    <dgm:cxn modelId="{09D47276-6CA1-483B-AB88-91086B3026C3}" type="presParOf" srcId="{7C3843B8-DB44-4DE7-A366-1FDB791065E9}" destId="{C1A5912B-A522-4EC5-B70C-BFEFA37ABED6}" srcOrd="2" destOrd="0" presId="urn:microsoft.com/office/officeart/2005/8/layout/hProcess7"/>
    <dgm:cxn modelId="{6526F680-538D-495B-8F52-6B0221E2ED87}" type="presParOf" srcId="{346BD789-5BA9-4C84-AA86-E7B5D2643C28}" destId="{74AD6C8B-16DD-4A3F-BDEF-604307604C36}" srcOrd="5" destOrd="0" presId="urn:microsoft.com/office/officeart/2005/8/layout/hProcess7"/>
    <dgm:cxn modelId="{7E74FF28-B89C-4B04-B6C2-C738B7A03387}" type="presParOf" srcId="{346BD789-5BA9-4C84-AA86-E7B5D2643C28}" destId="{53614FF0-42A6-4952-B287-212D1F560BC8}" srcOrd="6" destOrd="0" presId="urn:microsoft.com/office/officeart/2005/8/layout/hProcess7"/>
    <dgm:cxn modelId="{9B53F78D-B44B-44BD-89C4-336EECEEA856}" type="presParOf" srcId="{53614FF0-42A6-4952-B287-212D1F560BC8}" destId="{4F82BD38-6BFD-433A-83ED-0442C1E77BEF}" srcOrd="0" destOrd="0" presId="urn:microsoft.com/office/officeart/2005/8/layout/hProcess7"/>
    <dgm:cxn modelId="{1692C7B0-EAFC-434F-B3FF-E0CE4A49AA6B}" type="presParOf" srcId="{53614FF0-42A6-4952-B287-212D1F560BC8}" destId="{710401CA-F1A0-43C7-90C6-568E59CFADB2}" srcOrd="1" destOrd="0" presId="urn:microsoft.com/office/officeart/2005/8/layout/hProcess7"/>
    <dgm:cxn modelId="{9F51443B-CAE5-4036-868B-D189FA245960}" type="presParOf" srcId="{53614FF0-42A6-4952-B287-212D1F560BC8}" destId="{E808C6D5-8AC3-45B3-8BCE-7E1EA4336F1F}" srcOrd="2" destOrd="0" presId="urn:microsoft.com/office/officeart/2005/8/layout/hProcess7"/>
    <dgm:cxn modelId="{325786AC-9F70-4E5B-859B-187D929D00E5}" type="presParOf" srcId="{346BD789-5BA9-4C84-AA86-E7B5D2643C28}" destId="{7B78AA12-678A-4BF1-9260-E6F4BF089F32}" srcOrd="7" destOrd="0" presId="urn:microsoft.com/office/officeart/2005/8/layout/hProcess7"/>
    <dgm:cxn modelId="{39BA5293-5EB9-4851-A8A0-957E5603D8D3}" type="presParOf" srcId="{346BD789-5BA9-4C84-AA86-E7B5D2643C28}" destId="{E1B00E6E-37FD-4865-B6A4-CDB4D4279438}" srcOrd="8" destOrd="0" presId="urn:microsoft.com/office/officeart/2005/8/layout/hProcess7"/>
    <dgm:cxn modelId="{8DD11F75-9DB9-4610-A3F2-C9604DB41EF1}" type="presParOf" srcId="{E1B00E6E-37FD-4865-B6A4-CDB4D4279438}" destId="{13F8E7A6-9EBC-4978-ABE4-52D4B4F95B93}" srcOrd="0" destOrd="0" presId="urn:microsoft.com/office/officeart/2005/8/layout/hProcess7"/>
    <dgm:cxn modelId="{0C9E0430-41F2-4332-8A16-C0EB17F5C323}" type="presParOf" srcId="{E1B00E6E-37FD-4865-B6A4-CDB4D4279438}" destId="{B9B3A684-04BF-4A5A-9261-340FC9E8087A}" srcOrd="1" destOrd="0" presId="urn:microsoft.com/office/officeart/2005/8/layout/hProcess7"/>
    <dgm:cxn modelId="{81AA7EF8-2ED5-464B-8694-6516C41C359C}" type="presParOf" srcId="{E1B00E6E-37FD-4865-B6A4-CDB4D4279438}" destId="{85234DF7-1C09-4D36-9858-810980019D82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16A717-54E0-4973-9AC9-B2E67597F68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7A0397BC-9FB3-4B2D-8499-EF0D0E4CC29A}">
      <dgm:prSet custT="1"/>
      <dgm:spPr>
        <a:solidFill>
          <a:schemeClr val="accent2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pt-PT" sz="2000" dirty="0" smtClean="0">
              <a:latin typeface="Arial" panose="020B0604020202020204" pitchFamily="34" charset="0"/>
              <a:cs typeface="Arial" panose="020B0604020202020204" pitchFamily="34" charset="0"/>
            </a:rPr>
            <a:t>Construir uma teoria explicativa sobre a Promoção da Saúde no ensino de enfermagem, considerando a abordagem indutiva de investigação </a:t>
          </a:r>
          <a:r>
            <a:rPr lang="pt-PT" sz="18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pt-PT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Chevrier</a:t>
          </a:r>
          <a:r>
            <a:rPr lang="pt-PT" sz="1800" dirty="0" smtClean="0">
              <a:latin typeface="Arial" panose="020B0604020202020204" pitchFamily="34" charset="0"/>
              <a:cs typeface="Arial" panose="020B0604020202020204" pitchFamily="34" charset="0"/>
            </a:rPr>
            <a:t>, 2003).</a:t>
          </a:r>
          <a:endParaRPr lang="pt-PT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036AC8-53FF-4A00-A1D5-6908E119786D}" type="parTrans" cxnId="{7A0F5DC3-5643-4181-BF1F-C611247E65EF}">
      <dgm:prSet/>
      <dgm:spPr/>
      <dgm:t>
        <a:bodyPr/>
        <a:lstStyle/>
        <a:p>
          <a:endParaRPr lang="pt-PT"/>
        </a:p>
      </dgm:t>
    </dgm:pt>
    <dgm:pt modelId="{EBE90372-39A3-47B0-A327-9ED57E2568CD}" type="sibTrans" cxnId="{7A0F5DC3-5643-4181-BF1F-C611247E65EF}">
      <dgm:prSet/>
      <dgm:spPr/>
      <dgm:t>
        <a:bodyPr/>
        <a:lstStyle/>
        <a:p>
          <a:endParaRPr lang="pt-PT"/>
        </a:p>
      </dgm:t>
    </dgm:pt>
    <dgm:pt modelId="{C2E24A0A-E3DC-4F88-B322-81A412C46D4A}" type="pres">
      <dgm:prSet presAssocID="{EA16A717-54E0-4973-9AC9-B2E67597F68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B1B308E-FE4A-456E-8203-82A2F7B2E906}" type="pres">
      <dgm:prSet presAssocID="{EA16A717-54E0-4973-9AC9-B2E67597F685}" presName="dummyMaxCanvas" presStyleCnt="0">
        <dgm:presLayoutVars/>
      </dgm:prSet>
      <dgm:spPr/>
    </dgm:pt>
    <dgm:pt modelId="{E55E3858-C25F-48FD-98BE-D61BA8526756}" type="pres">
      <dgm:prSet presAssocID="{EA16A717-54E0-4973-9AC9-B2E67597F685}" presName="OneNode_1" presStyleLbl="node1" presStyleIdx="0" presStyleCnt="1" custLinFactNeighborY="112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950D4C1C-6409-4CAB-8D67-EA5B40721B6C}" type="presOf" srcId="{7A0397BC-9FB3-4B2D-8499-EF0D0E4CC29A}" destId="{E55E3858-C25F-48FD-98BE-D61BA8526756}" srcOrd="0" destOrd="0" presId="urn:microsoft.com/office/officeart/2005/8/layout/vProcess5"/>
    <dgm:cxn modelId="{C0615D39-8978-40DD-ADE4-2E7513CA308F}" type="presOf" srcId="{EA16A717-54E0-4973-9AC9-B2E67597F685}" destId="{C2E24A0A-E3DC-4F88-B322-81A412C46D4A}" srcOrd="0" destOrd="0" presId="urn:microsoft.com/office/officeart/2005/8/layout/vProcess5"/>
    <dgm:cxn modelId="{7A0F5DC3-5643-4181-BF1F-C611247E65EF}" srcId="{EA16A717-54E0-4973-9AC9-B2E67597F685}" destId="{7A0397BC-9FB3-4B2D-8499-EF0D0E4CC29A}" srcOrd="0" destOrd="0" parTransId="{B5036AC8-53FF-4A00-A1D5-6908E119786D}" sibTransId="{EBE90372-39A3-47B0-A327-9ED57E2568CD}"/>
    <dgm:cxn modelId="{63FD287C-3EB8-4A32-975B-2DFF14D5C7B4}" type="presParOf" srcId="{C2E24A0A-E3DC-4F88-B322-81A412C46D4A}" destId="{BB1B308E-FE4A-456E-8203-82A2F7B2E906}" srcOrd="0" destOrd="0" presId="urn:microsoft.com/office/officeart/2005/8/layout/vProcess5"/>
    <dgm:cxn modelId="{3F9E0055-2A86-410B-8C0B-E84663B69710}" type="presParOf" srcId="{C2E24A0A-E3DC-4F88-B322-81A412C46D4A}" destId="{E55E3858-C25F-48FD-98BE-D61BA8526756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697B60-82AA-4FCD-B057-8B55620543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3B407C02-3EC5-4773-92B1-F97E6DEF7A8A}">
      <dgm:prSet/>
      <dgm:spPr>
        <a:solidFill>
          <a:srgbClr val="235B8D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softRound"/>
        </a:sp3d>
      </dgm:spPr>
      <dgm:t>
        <a:bodyPr/>
        <a:lstStyle/>
        <a:p>
          <a:pPr algn="ctr" rtl="0"/>
          <a:r>
            <a:rPr lang="pt-PT" dirty="0" smtClean="0"/>
            <a:t>CASOS </a:t>
          </a:r>
        </a:p>
        <a:p>
          <a:pPr algn="ctr" rtl="0"/>
          <a:r>
            <a:rPr lang="pt-PT" dirty="0" smtClean="0"/>
            <a:t>DUAS </a:t>
          </a:r>
        </a:p>
        <a:p>
          <a:pPr algn="ctr" rtl="0"/>
          <a:r>
            <a:rPr lang="pt-PT" dirty="0" smtClean="0"/>
            <a:t>ESCOLAS SUPERIORES DE SAÚDE</a:t>
          </a:r>
          <a:endParaRPr lang="pt-PT" dirty="0"/>
        </a:p>
      </dgm:t>
    </dgm:pt>
    <dgm:pt modelId="{DAF6B8D7-77E4-4A15-976B-9F63C3C75E07}" type="parTrans" cxnId="{3D5F75E2-E870-4E1F-A8D9-850A1D1E97D9}">
      <dgm:prSet/>
      <dgm:spPr/>
      <dgm:t>
        <a:bodyPr/>
        <a:lstStyle/>
        <a:p>
          <a:endParaRPr lang="pt-PT"/>
        </a:p>
      </dgm:t>
    </dgm:pt>
    <dgm:pt modelId="{28FB1C21-8B3E-49C3-A782-3928DA37AFD2}" type="sibTrans" cxnId="{3D5F75E2-E870-4E1F-A8D9-850A1D1E97D9}">
      <dgm:prSet/>
      <dgm:spPr/>
      <dgm:t>
        <a:bodyPr/>
        <a:lstStyle/>
        <a:p>
          <a:endParaRPr lang="pt-PT"/>
        </a:p>
      </dgm:t>
    </dgm:pt>
    <dgm:pt modelId="{4F14FF15-F1F7-4F4B-891B-DA861B498BA9}" type="pres">
      <dgm:prSet presAssocID="{4C697B60-82AA-4FCD-B057-8B55620543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32C8260-4BDD-4E8F-BF2B-8527A087CD2F}" type="pres">
      <dgm:prSet presAssocID="{3B407C02-3EC5-4773-92B1-F97E6DEF7A8A}" presName="parentText" presStyleLbl="node1" presStyleIdx="0" presStyleCnt="1" custLinFactNeighborX="33333" custLinFactNeighborY="515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3D5F75E2-E870-4E1F-A8D9-850A1D1E97D9}" srcId="{4C697B60-82AA-4FCD-B057-8B5562054348}" destId="{3B407C02-3EC5-4773-92B1-F97E6DEF7A8A}" srcOrd="0" destOrd="0" parTransId="{DAF6B8D7-77E4-4A15-976B-9F63C3C75E07}" sibTransId="{28FB1C21-8B3E-49C3-A782-3928DA37AFD2}"/>
    <dgm:cxn modelId="{3E56C864-3ACA-47AB-A094-37EE40EB888E}" type="presOf" srcId="{3B407C02-3EC5-4773-92B1-F97E6DEF7A8A}" destId="{A32C8260-4BDD-4E8F-BF2B-8527A087CD2F}" srcOrd="0" destOrd="0" presId="urn:microsoft.com/office/officeart/2005/8/layout/vList2"/>
    <dgm:cxn modelId="{A98B25E3-7F36-43E0-B9F7-623A39B35944}" type="presOf" srcId="{4C697B60-82AA-4FCD-B057-8B5562054348}" destId="{4F14FF15-F1F7-4F4B-891B-DA861B498BA9}" srcOrd="0" destOrd="0" presId="urn:microsoft.com/office/officeart/2005/8/layout/vList2"/>
    <dgm:cxn modelId="{322A040D-E3B7-45E3-805A-67602D51662B}" type="presParOf" srcId="{4F14FF15-F1F7-4F4B-891B-DA861B498BA9}" destId="{A32C8260-4BDD-4E8F-BF2B-8527A087CD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6E47A8-C93A-4CE3-94CD-A5CBFE5D029D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PT"/>
        </a:p>
      </dgm:t>
    </dgm:pt>
    <dgm:pt modelId="{F8EDC165-0D5E-41AD-A187-D3CCC4B6ADB7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pt-PT" dirty="0" smtClean="0">
              <a:latin typeface="Arial" panose="020B0604020202020204" pitchFamily="34" charset="0"/>
              <a:cs typeface="Arial" panose="020B0604020202020204" pitchFamily="34" charset="0"/>
            </a:rPr>
            <a:t>É uma ferramenta de ensino fundamentada na metodologia de aprendizagem baseada em problemas. </a:t>
          </a:r>
          <a:endParaRPr lang="pt-P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2F146C-B327-42FF-AFC0-5967D438582A}" type="parTrans" cxnId="{2A88F828-128F-4AE1-BA3A-48FCF452111A}">
      <dgm:prSet/>
      <dgm:spPr/>
      <dgm:t>
        <a:bodyPr/>
        <a:lstStyle/>
        <a:p>
          <a:endParaRPr lang="pt-PT"/>
        </a:p>
      </dgm:t>
    </dgm:pt>
    <dgm:pt modelId="{1E0D393B-88D4-4D14-86D6-807B32858E9C}" type="sibTrans" cxnId="{2A88F828-128F-4AE1-BA3A-48FCF452111A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pt-PT"/>
        </a:p>
      </dgm:t>
    </dgm:pt>
    <dgm:pt modelId="{77B05579-6A29-4EDC-9131-292EE8B95584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pt-PT" dirty="0" smtClean="0">
              <a:latin typeface="Arial" panose="020B0604020202020204" pitchFamily="34" charset="0"/>
              <a:cs typeface="Arial" panose="020B0604020202020204" pitchFamily="34" charset="0"/>
            </a:rPr>
            <a:t>É uma estratégia de ensino ativa e dinâmica que permite aos estudantes experienciar a representação de um evento real com o propósito de praticar, aprender e avaliar.</a:t>
          </a:r>
          <a:endParaRPr lang="pt-P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D56EA8-A28A-440D-8231-A64AB28180E9}" type="parTrans" cxnId="{6CCF8C79-B32F-43DC-9CE6-E76C6C521357}">
      <dgm:prSet/>
      <dgm:spPr/>
      <dgm:t>
        <a:bodyPr/>
        <a:lstStyle/>
        <a:p>
          <a:endParaRPr lang="pt-PT"/>
        </a:p>
      </dgm:t>
    </dgm:pt>
    <dgm:pt modelId="{1F01F833-1A23-4D2F-9055-FB699171BC9D}" type="sibTrans" cxnId="{6CCF8C79-B32F-43DC-9CE6-E76C6C521357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pt-PT"/>
        </a:p>
      </dgm:t>
    </dgm:pt>
    <dgm:pt modelId="{8E9CCF6E-D6D9-4720-8B18-9390BC906B6D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pt-PT" dirty="0" smtClean="0">
              <a:latin typeface="Arial" panose="020B0604020202020204" pitchFamily="34" charset="0"/>
              <a:cs typeface="Arial" panose="020B0604020202020204" pitchFamily="34" charset="0"/>
            </a:rPr>
            <a:t>Permite ao estudante participar ativamente na aquisição de conceitos necessários para a compreensão e resolução do problema e o professor tem o papel de facilitador</a:t>
          </a:r>
          <a:r>
            <a:rPr lang="pt-PT" dirty="0" smtClean="0"/>
            <a:t> (</a:t>
          </a:r>
          <a:r>
            <a:rPr lang="pt-PT" dirty="0" err="1" smtClean="0"/>
            <a:t>Forbes</a:t>
          </a:r>
          <a:r>
            <a:rPr lang="pt-PT" dirty="0" smtClean="0"/>
            <a:t> &amp; </a:t>
          </a:r>
          <a:r>
            <a:rPr lang="pt-PT" dirty="0" err="1" smtClean="0"/>
            <a:t>Hickey</a:t>
          </a:r>
          <a:r>
            <a:rPr lang="pt-PT" dirty="0" smtClean="0"/>
            <a:t>, 2009) </a:t>
          </a:r>
          <a:endParaRPr lang="pt-PT" dirty="0"/>
        </a:p>
      </dgm:t>
    </dgm:pt>
    <dgm:pt modelId="{88AA0CA6-4182-4B03-9F11-BB8B45AD4BE4}" type="parTrans" cxnId="{7DA83FAD-F4B6-41DA-BBA3-942A46B5389C}">
      <dgm:prSet/>
      <dgm:spPr/>
      <dgm:t>
        <a:bodyPr/>
        <a:lstStyle/>
        <a:p>
          <a:endParaRPr lang="pt-PT"/>
        </a:p>
      </dgm:t>
    </dgm:pt>
    <dgm:pt modelId="{99568D8C-4C1F-43FD-A6CE-2A4D0D783FEE}" type="sibTrans" cxnId="{7DA83FAD-F4B6-41DA-BBA3-942A46B5389C}">
      <dgm:prSet/>
      <dgm:spPr/>
      <dgm:t>
        <a:bodyPr/>
        <a:lstStyle/>
        <a:p>
          <a:endParaRPr lang="pt-PT"/>
        </a:p>
      </dgm:t>
    </dgm:pt>
    <dgm:pt modelId="{5C007138-68F7-4030-B727-C7FA31A94216}" type="pres">
      <dgm:prSet presAssocID="{6F6E47A8-C93A-4CE3-94CD-A5CBFE5D029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8603DDD-365C-452F-8107-0EE1D38F7F5E}" type="pres">
      <dgm:prSet presAssocID="{6F6E47A8-C93A-4CE3-94CD-A5CBFE5D029D}" presName="dummyMaxCanvas" presStyleCnt="0">
        <dgm:presLayoutVars/>
      </dgm:prSet>
      <dgm:spPr/>
    </dgm:pt>
    <dgm:pt modelId="{5077360A-D43E-466E-95E3-AADFCAF5F017}" type="pres">
      <dgm:prSet presAssocID="{6F6E47A8-C93A-4CE3-94CD-A5CBFE5D029D}" presName="ThreeNodes_1" presStyleLbl="node1" presStyleIdx="0" presStyleCnt="3" custScaleX="110000" custScaleY="110000" custLinFactNeighborX="-97" custLinFactNeighborY="-430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6456999-CA66-40D9-B0F2-FF72E7DA3756}" type="pres">
      <dgm:prSet presAssocID="{6F6E47A8-C93A-4CE3-94CD-A5CBFE5D029D}" presName="ThreeNodes_2" presStyleLbl="node1" presStyleIdx="1" presStyleCnt="3" custScaleX="110000" custScaleY="11000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00F26CE-99FA-4FCE-9238-DF29CFEBE317}" type="pres">
      <dgm:prSet presAssocID="{6F6E47A8-C93A-4CE3-94CD-A5CBFE5D029D}" presName="ThreeNodes_3" presStyleLbl="node1" presStyleIdx="2" presStyleCnt="3" custScaleX="110000" custScaleY="11000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8EDFD1D-8C76-4572-8E35-D3616FB41212}" type="pres">
      <dgm:prSet presAssocID="{6F6E47A8-C93A-4CE3-94CD-A5CBFE5D029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84EE29A-1B61-41A5-BF87-A56B9AFD9DF8}" type="pres">
      <dgm:prSet presAssocID="{6F6E47A8-C93A-4CE3-94CD-A5CBFE5D029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29EC82F-2B7B-4628-B7B1-AF94EBC73EF0}" type="pres">
      <dgm:prSet presAssocID="{6F6E47A8-C93A-4CE3-94CD-A5CBFE5D029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5698DBF-55E7-4C5B-815E-A003DE4BFDAC}" type="pres">
      <dgm:prSet presAssocID="{6F6E47A8-C93A-4CE3-94CD-A5CBFE5D029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4022CB9-4880-478B-BEE7-5A5AA86180C6}" type="pres">
      <dgm:prSet presAssocID="{6F6E47A8-C93A-4CE3-94CD-A5CBFE5D029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47720809-5D82-462D-91E3-DD0BA948B113}" type="presOf" srcId="{F8EDC165-0D5E-41AD-A187-D3CCC4B6ADB7}" destId="{129EC82F-2B7B-4628-B7B1-AF94EBC73EF0}" srcOrd="1" destOrd="0" presId="urn:microsoft.com/office/officeart/2005/8/layout/vProcess5"/>
    <dgm:cxn modelId="{2A88F828-128F-4AE1-BA3A-48FCF452111A}" srcId="{6F6E47A8-C93A-4CE3-94CD-A5CBFE5D029D}" destId="{F8EDC165-0D5E-41AD-A187-D3CCC4B6ADB7}" srcOrd="0" destOrd="0" parTransId="{882F146C-B327-42FF-AFC0-5967D438582A}" sibTransId="{1E0D393B-88D4-4D14-86D6-807B32858E9C}"/>
    <dgm:cxn modelId="{605DFF91-017D-4900-8067-3B52B1B813AF}" type="presOf" srcId="{77B05579-6A29-4EDC-9131-292EE8B95584}" destId="{06456999-CA66-40D9-B0F2-FF72E7DA3756}" srcOrd="0" destOrd="0" presId="urn:microsoft.com/office/officeart/2005/8/layout/vProcess5"/>
    <dgm:cxn modelId="{B27F0984-B5C9-468A-B6EC-59BF0274A1D4}" type="presOf" srcId="{1E0D393B-88D4-4D14-86D6-807B32858E9C}" destId="{88EDFD1D-8C76-4572-8E35-D3616FB41212}" srcOrd="0" destOrd="0" presId="urn:microsoft.com/office/officeart/2005/8/layout/vProcess5"/>
    <dgm:cxn modelId="{2EF1C115-E24D-4CAE-BAF8-F34D78FACF56}" type="presOf" srcId="{1F01F833-1A23-4D2F-9055-FB699171BC9D}" destId="{E84EE29A-1B61-41A5-BF87-A56B9AFD9DF8}" srcOrd="0" destOrd="0" presId="urn:microsoft.com/office/officeart/2005/8/layout/vProcess5"/>
    <dgm:cxn modelId="{A67C58D1-0571-4A10-A69C-9A5C3DA72988}" type="presOf" srcId="{6F6E47A8-C93A-4CE3-94CD-A5CBFE5D029D}" destId="{5C007138-68F7-4030-B727-C7FA31A94216}" srcOrd="0" destOrd="0" presId="urn:microsoft.com/office/officeart/2005/8/layout/vProcess5"/>
    <dgm:cxn modelId="{7DA83FAD-F4B6-41DA-BBA3-942A46B5389C}" srcId="{6F6E47A8-C93A-4CE3-94CD-A5CBFE5D029D}" destId="{8E9CCF6E-D6D9-4720-8B18-9390BC906B6D}" srcOrd="2" destOrd="0" parTransId="{88AA0CA6-4182-4B03-9F11-BB8B45AD4BE4}" sibTransId="{99568D8C-4C1F-43FD-A6CE-2A4D0D783FEE}"/>
    <dgm:cxn modelId="{6CCF8C79-B32F-43DC-9CE6-E76C6C521357}" srcId="{6F6E47A8-C93A-4CE3-94CD-A5CBFE5D029D}" destId="{77B05579-6A29-4EDC-9131-292EE8B95584}" srcOrd="1" destOrd="0" parTransId="{6CD56EA8-A28A-440D-8231-A64AB28180E9}" sibTransId="{1F01F833-1A23-4D2F-9055-FB699171BC9D}"/>
    <dgm:cxn modelId="{6BC9DE8A-3713-42A2-92F7-EF9F39E28663}" type="presOf" srcId="{8E9CCF6E-D6D9-4720-8B18-9390BC906B6D}" destId="{A00F26CE-99FA-4FCE-9238-DF29CFEBE317}" srcOrd="0" destOrd="0" presId="urn:microsoft.com/office/officeart/2005/8/layout/vProcess5"/>
    <dgm:cxn modelId="{80CC635F-2F7A-4720-827D-56D79C5F4AE4}" type="presOf" srcId="{8E9CCF6E-D6D9-4720-8B18-9390BC906B6D}" destId="{44022CB9-4880-478B-BEE7-5A5AA86180C6}" srcOrd="1" destOrd="0" presId="urn:microsoft.com/office/officeart/2005/8/layout/vProcess5"/>
    <dgm:cxn modelId="{E8940E25-F5F3-45F3-8847-8BDB53CEC8E5}" type="presOf" srcId="{77B05579-6A29-4EDC-9131-292EE8B95584}" destId="{F5698DBF-55E7-4C5B-815E-A003DE4BFDAC}" srcOrd="1" destOrd="0" presId="urn:microsoft.com/office/officeart/2005/8/layout/vProcess5"/>
    <dgm:cxn modelId="{53C7DB55-6315-4028-8792-F0873D495F1E}" type="presOf" srcId="{F8EDC165-0D5E-41AD-A187-D3CCC4B6ADB7}" destId="{5077360A-D43E-466E-95E3-AADFCAF5F017}" srcOrd="0" destOrd="0" presId="urn:microsoft.com/office/officeart/2005/8/layout/vProcess5"/>
    <dgm:cxn modelId="{C1C8E025-941A-4966-9CC1-736FB51D8C32}" type="presParOf" srcId="{5C007138-68F7-4030-B727-C7FA31A94216}" destId="{78603DDD-365C-452F-8107-0EE1D38F7F5E}" srcOrd="0" destOrd="0" presId="urn:microsoft.com/office/officeart/2005/8/layout/vProcess5"/>
    <dgm:cxn modelId="{E99ED92A-4DDA-435A-AF9E-B0FF38E205FB}" type="presParOf" srcId="{5C007138-68F7-4030-B727-C7FA31A94216}" destId="{5077360A-D43E-466E-95E3-AADFCAF5F017}" srcOrd="1" destOrd="0" presId="urn:microsoft.com/office/officeart/2005/8/layout/vProcess5"/>
    <dgm:cxn modelId="{A63F4A99-DA99-407C-9F39-F153653D8B1A}" type="presParOf" srcId="{5C007138-68F7-4030-B727-C7FA31A94216}" destId="{06456999-CA66-40D9-B0F2-FF72E7DA3756}" srcOrd="2" destOrd="0" presId="urn:microsoft.com/office/officeart/2005/8/layout/vProcess5"/>
    <dgm:cxn modelId="{A8457AAF-AA3E-4134-BA22-FD95B9F7F27F}" type="presParOf" srcId="{5C007138-68F7-4030-B727-C7FA31A94216}" destId="{A00F26CE-99FA-4FCE-9238-DF29CFEBE317}" srcOrd="3" destOrd="0" presId="urn:microsoft.com/office/officeart/2005/8/layout/vProcess5"/>
    <dgm:cxn modelId="{BAEA4B71-3AA9-4C5C-BFAD-0157496A408F}" type="presParOf" srcId="{5C007138-68F7-4030-B727-C7FA31A94216}" destId="{88EDFD1D-8C76-4572-8E35-D3616FB41212}" srcOrd="4" destOrd="0" presId="urn:microsoft.com/office/officeart/2005/8/layout/vProcess5"/>
    <dgm:cxn modelId="{F29E2199-A2A2-4FA1-AA37-CDD4C94090CA}" type="presParOf" srcId="{5C007138-68F7-4030-B727-C7FA31A94216}" destId="{E84EE29A-1B61-41A5-BF87-A56B9AFD9DF8}" srcOrd="5" destOrd="0" presId="urn:microsoft.com/office/officeart/2005/8/layout/vProcess5"/>
    <dgm:cxn modelId="{16F8CE9D-2E7C-4382-B5FE-FF6D3DF54277}" type="presParOf" srcId="{5C007138-68F7-4030-B727-C7FA31A94216}" destId="{129EC82F-2B7B-4628-B7B1-AF94EBC73EF0}" srcOrd="6" destOrd="0" presId="urn:microsoft.com/office/officeart/2005/8/layout/vProcess5"/>
    <dgm:cxn modelId="{84478982-0BF7-4058-BF45-C2E0DD418FA7}" type="presParOf" srcId="{5C007138-68F7-4030-B727-C7FA31A94216}" destId="{F5698DBF-55E7-4C5B-815E-A003DE4BFDAC}" srcOrd="7" destOrd="0" presId="urn:microsoft.com/office/officeart/2005/8/layout/vProcess5"/>
    <dgm:cxn modelId="{904E6F71-94F0-4F05-94B6-1A12AB79AF8D}" type="presParOf" srcId="{5C007138-68F7-4030-B727-C7FA31A94216}" destId="{44022CB9-4880-478B-BEE7-5A5AA86180C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8A634F-0E60-4688-9DFA-B6A5A0528578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PT"/>
        </a:p>
      </dgm:t>
    </dgm:pt>
    <dgm:pt modelId="{CE963A59-AF66-4A5D-8030-81D35D27BA32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 rtl="0"/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Refere-se à capacidade para pensar e considerar experiências, que se associam à procura de soluções lógicas, com vista a descobrir novas relações ou identificar convergências para orientar a ação futura, de forma interpretativa e crítica</a:t>
          </a:r>
          <a:r>
            <a:rPr lang="pt-PT" sz="2200" dirty="0" smtClean="0"/>
            <a:t>. </a:t>
          </a:r>
          <a:endParaRPr lang="pt-PT" sz="2200" dirty="0"/>
        </a:p>
      </dgm:t>
    </dgm:pt>
    <dgm:pt modelId="{464D105A-0A4C-4853-A6C1-C6B0313A91E7}" type="parTrans" cxnId="{7DC9DD19-6926-478B-8079-C04CB849D93B}">
      <dgm:prSet/>
      <dgm:spPr/>
      <dgm:t>
        <a:bodyPr/>
        <a:lstStyle/>
        <a:p>
          <a:endParaRPr lang="pt-PT"/>
        </a:p>
      </dgm:t>
    </dgm:pt>
    <dgm:pt modelId="{44F2676D-A7CF-4775-83D8-E928E843C6B1}" type="sibTrans" cxnId="{7DC9DD19-6926-478B-8079-C04CB849D93B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pt-PT"/>
        </a:p>
      </dgm:t>
    </dgm:pt>
    <dgm:pt modelId="{D917EDE1-934B-4EBC-B66D-D551204710ED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 rtl="0"/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Vai capacitando o estudante para uma análise objetiva das suas ações, o que vai enriquecendo o conhecimento do estudante e do professor. </a:t>
          </a:r>
          <a:endParaRPr lang="pt-PT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8FE042-F9A6-4313-99D7-63E83EBD470D}" type="parTrans" cxnId="{704A5939-3D13-405A-98DC-80A31AE0E698}">
      <dgm:prSet/>
      <dgm:spPr/>
      <dgm:t>
        <a:bodyPr/>
        <a:lstStyle/>
        <a:p>
          <a:endParaRPr lang="pt-PT"/>
        </a:p>
      </dgm:t>
    </dgm:pt>
    <dgm:pt modelId="{71CBC854-C4E8-4195-A9C6-3C2F4A02110F}" type="sibTrans" cxnId="{704A5939-3D13-405A-98DC-80A31AE0E698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pt-PT"/>
        </a:p>
      </dgm:t>
    </dgm:pt>
    <dgm:pt modelId="{A89312E6-BB39-4864-869E-5256D50AB2D5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Propicia atualização e renovação, dando origem a novos conhecimentos, e contribui para a reformulação de valores e melhoria das interações, bem como da qualidade do cuidado (</a:t>
          </a:r>
          <a:r>
            <a:rPr lang="pt-PT" sz="2200" dirty="0" err="1" smtClean="0">
              <a:latin typeface="Arial" panose="020B0604020202020204" pitchFamily="34" charset="0"/>
              <a:cs typeface="Arial" panose="020B0604020202020204" pitchFamily="34" charset="0"/>
            </a:rPr>
            <a:t>Forbes</a:t>
          </a:r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 &amp; </a:t>
          </a:r>
          <a:r>
            <a:rPr lang="pt-PT" sz="2200" dirty="0" err="1" smtClean="0">
              <a:latin typeface="Arial" panose="020B0604020202020204" pitchFamily="34" charset="0"/>
              <a:cs typeface="Arial" panose="020B0604020202020204" pitchFamily="34" charset="0"/>
            </a:rPr>
            <a:t>Hickey</a:t>
          </a:r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, 2009; </a:t>
          </a:r>
          <a:r>
            <a:rPr lang="pt-PT" sz="2200" dirty="0" err="1" smtClean="0">
              <a:latin typeface="Arial" panose="020B0604020202020204" pitchFamily="34" charset="0"/>
              <a:cs typeface="Arial" panose="020B0604020202020204" pitchFamily="34" charset="0"/>
            </a:rPr>
            <a:t>Waldow</a:t>
          </a:r>
          <a:r>
            <a:rPr lang="pt-PT" sz="2200" dirty="0" smtClean="0">
              <a:latin typeface="Arial" panose="020B0604020202020204" pitchFamily="34" charset="0"/>
              <a:cs typeface="Arial" panose="020B0604020202020204" pitchFamily="34" charset="0"/>
            </a:rPr>
            <a:t>, 2009). </a:t>
          </a:r>
          <a:endParaRPr lang="pt-PT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C2E92C-3DA0-4325-A5B2-055677C187C7}" type="parTrans" cxnId="{B9A6620A-D10E-434A-8F9F-F0C5650BB068}">
      <dgm:prSet/>
      <dgm:spPr/>
      <dgm:t>
        <a:bodyPr/>
        <a:lstStyle/>
        <a:p>
          <a:endParaRPr lang="pt-PT"/>
        </a:p>
      </dgm:t>
    </dgm:pt>
    <dgm:pt modelId="{39A98303-9447-4034-A371-F02CC8788BCC}" type="sibTrans" cxnId="{B9A6620A-D10E-434A-8F9F-F0C5650BB068}">
      <dgm:prSet/>
      <dgm:spPr/>
      <dgm:t>
        <a:bodyPr/>
        <a:lstStyle/>
        <a:p>
          <a:endParaRPr lang="pt-PT"/>
        </a:p>
      </dgm:t>
    </dgm:pt>
    <dgm:pt modelId="{9EB23220-27EA-421C-AE27-1994F57BE7A3}" type="pres">
      <dgm:prSet presAssocID="{5D8A634F-0E60-4688-9DFA-B6A5A052857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5D645282-BA49-430D-BE6C-084F34A2FF56}" type="pres">
      <dgm:prSet presAssocID="{5D8A634F-0E60-4688-9DFA-B6A5A0528578}" presName="dummyMaxCanvas" presStyleCnt="0">
        <dgm:presLayoutVars/>
      </dgm:prSet>
      <dgm:spPr/>
    </dgm:pt>
    <dgm:pt modelId="{5286FDEC-77BE-4F80-AE80-9A3E27829A22}" type="pres">
      <dgm:prSet presAssocID="{5D8A634F-0E60-4688-9DFA-B6A5A052857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318A672-142C-45BC-83DF-484DA90030EB}" type="pres">
      <dgm:prSet presAssocID="{5D8A634F-0E60-4688-9DFA-B6A5A052857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F551D6D-B749-4C08-82B2-C9F6A859EC99}" type="pres">
      <dgm:prSet presAssocID="{5D8A634F-0E60-4688-9DFA-B6A5A052857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783FF99-AEF3-47A6-B7F2-35B200B02C3D}" type="pres">
      <dgm:prSet presAssocID="{5D8A634F-0E60-4688-9DFA-B6A5A052857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F68CF74-5AA7-4E2D-953D-0C91542E295F}" type="pres">
      <dgm:prSet presAssocID="{5D8A634F-0E60-4688-9DFA-B6A5A052857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62A9E8E-3D75-472C-8D48-E3358722297F}" type="pres">
      <dgm:prSet presAssocID="{5D8A634F-0E60-4688-9DFA-B6A5A052857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E75D692-1614-4781-BB3A-66846BB35CB0}" type="pres">
      <dgm:prSet presAssocID="{5D8A634F-0E60-4688-9DFA-B6A5A052857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49ADDC6-EB46-4EB3-84A0-DC4EE2606C21}" type="pres">
      <dgm:prSet presAssocID="{5D8A634F-0E60-4688-9DFA-B6A5A052857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5C3989DF-D097-456A-914F-A653944304D3}" type="presOf" srcId="{CE963A59-AF66-4A5D-8030-81D35D27BA32}" destId="{5286FDEC-77BE-4F80-AE80-9A3E27829A22}" srcOrd="0" destOrd="0" presId="urn:microsoft.com/office/officeart/2005/8/layout/vProcess5"/>
    <dgm:cxn modelId="{7723182C-733E-4961-903D-988BEB57ECEB}" type="presOf" srcId="{D917EDE1-934B-4EBC-B66D-D551204710ED}" destId="{6E75D692-1614-4781-BB3A-66846BB35CB0}" srcOrd="1" destOrd="0" presId="urn:microsoft.com/office/officeart/2005/8/layout/vProcess5"/>
    <dgm:cxn modelId="{704A5939-3D13-405A-98DC-80A31AE0E698}" srcId="{5D8A634F-0E60-4688-9DFA-B6A5A0528578}" destId="{D917EDE1-934B-4EBC-B66D-D551204710ED}" srcOrd="1" destOrd="0" parTransId="{FB8FE042-F9A6-4313-99D7-63E83EBD470D}" sibTransId="{71CBC854-C4E8-4195-A9C6-3C2F4A02110F}"/>
    <dgm:cxn modelId="{309CE595-0C2F-4B41-AF79-CCC56EABFFA4}" type="presOf" srcId="{CE963A59-AF66-4A5D-8030-81D35D27BA32}" destId="{D62A9E8E-3D75-472C-8D48-E3358722297F}" srcOrd="1" destOrd="0" presId="urn:microsoft.com/office/officeart/2005/8/layout/vProcess5"/>
    <dgm:cxn modelId="{4995A54E-7A0A-41DC-ADA0-E28381FEAF10}" type="presOf" srcId="{A89312E6-BB39-4864-869E-5256D50AB2D5}" destId="{0F551D6D-B749-4C08-82B2-C9F6A859EC99}" srcOrd="0" destOrd="0" presId="urn:microsoft.com/office/officeart/2005/8/layout/vProcess5"/>
    <dgm:cxn modelId="{0703C578-B539-4A34-AEEF-ED2E7CFE0C72}" type="presOf" srcId="{A89312E6-BB39-4864-869E-5256D50AB2D5}" destId="{949ADDC6-EB46-4EB3-84A0-DC4EE2606C21}" srcOrd="1" destOrd="0" presId="urn:microsoft.com/office/officeart/2005/8/layout/vProcess5"/>
    <dgm:cxn modelId="{F5DC66C3-69D8-43D2-8009-82C7183AE237}" type="presOf" srcId="{5D8A634F-0E60-4688-9DFA-B6A5A0528578}" destId="{9EB23220-27EA-421C-AE27-1994F57BE7A3}" srcOrd="0" destOrd="0" presId="urn:microsoft.com/office/officeart/2005/8/layout/vProcess5"/>
    <dgm:cxn modelId="{B9A6620A-D10E-434A-8F9F-F0C5650BB068}" srcId="{5D8A634F-0E60-4688-9DFA-B6A5A0528578}" destId="{A89312E6-BB39-4864-869E-5256D50AB2D5}" srcOrd="2" destOrd="0" parTransId="{51C2E92C-3DA0-4325-A5B2-055677C187C7}" sibTransId="{39A98303-9447-4034-A371-F02CC8788BCC}"/>
    <dgm:cxn modelId="{791FFCAF-A720-4F92-9D8F-ECFBCE496744}" type="presOf" srcId="{D917EDE1-934B-4EBC-B66D-D551204710ED}" destId="{0318A672-142C-45BC-83DF-484DA90030EB}" srcOrd="0" destOrd="0" presId="urn:microsoft.com/office/officeart/2005/8/layout/vProcess5"/>
    <dgm:cxn modelId="{7DC9DD19-6926-478B-8079-C04CB849D93B}" srcId="{5D8A634F-0E60-4688-9DFA-B6A5A0528578}" destId="{CE963A59-AF66-4A5D-8030-81D35D27BA32}" srcOrd="0" destOrd="0" parTransId="{464D105A-0A4C-4853-A6C1-C6B0313A91E7}" sibTransId="{44F2676D-A7CF-4775-83D8-E928E843C6B1}"/>
    <dgm:cxn modelId="{472FC3A0-C88D-4E1A-A740-2EE7696030F1}" type="presOf" srcId="{71CBC854-C4E8-4195-A9C6-3C2F4A02110F}" destId="{CF68CF74-5AA7-4E2D-953D-0C91542E295F}" srcOrd="0" destOrd="0" presId="urn:microsoft.com/office/officeart/2005/8/layout/vProcess5"/>
    <dgm:cxn modelId="{BB36F707-7178-4C48-9BAB-8DF1EEC33019}" type="presOf" srcId="{44F2676D-A7CF-4775-83D8-E928E843C6B1}" destId="{B783FF99-AEF3-47A6-B7F2-35B200B02C3D}" srcOrd="0" destOrd="0" presId="urn:microsoft.com/office/officeart/2005/8/layout/vProcess5"/>
    <dgm:cxn modelId="{76D2FEF3-2348-43C8-8707-B972E790CC0C}" type="presParOf" srcId="{9EB23220-27EA-421C-AE27-1994F57BE7A3}" destId="{5D645282-BA49-430D-BE6C-084F34A2FF56}" srcOrd="0" destOrd="0" presId="urn:microsoft.com/office/officeart/2005/8/layout/vProcess5"/>
    <dgm:cxn modelId="{684AC294-E627-4B50-A7A8-27BC66AA722E}" type="presParOf" srcId="{9EB23220-27EA-421C-AE27-1994F57BE7A3}" destId="{5286FDEC-77BE-4F80-AE80-9A3E27829A22}" srcOrd="1" destOrd="0" presId="urn:microsoft.com/office/officeart/2005/8/layout/vProcess5"/>
    <dgm:cxn modelId="{39EFD0FE-6710-4572-B2DB-F682F06D6CD7}" type="presParOf" srcId="{9EB23220-27EA-421C-AE27-1994F57BE7A3}" destId="{0318A672-142C-45BC-83DF-484DA90030EB}" srcOrd="2" destOrd="0" presId="urn:microsoft.com/office/officeart/2005/8/layout/vProcess5"/>
    <dgm:cxn modelId="{76D7546C-8E99-4AF6-8B43-807A8F2B5569}" type="presParOf" srcId="{9EB23220-27EA-421C-AE27-1994F57BE7A3}" destId="{0F551D6D-B749-4C08-82B2-C9F6A859EC99}" srcOrd="3" destOrd="0" presId="urn:microsoft.com/office/officeart/2005/8/layout/vProcess5"/>
    <dgm:cxn modelId="{49AF513D-6021-4610-BBCD-5DA7A4D4A0B8}" type="presParOf" srcId="{9EB23220-27EA-421C-AE27-1994F57BE7A3}" destId="{B783FF99-AEF3-47A6-B7F2-35B200B02C3D}" srcOrd="4" destOrd="0" presId="urn:microsoft.com/office/officeart/2005/8/layout/vProcess5"/>
    <dgm:cxn modelId="{661CF585-9B10-4AA7-A7F9-976CB2200588}" type="presParOf" srcId="{9EB23220-27EA-421C-AE27-1994F57BE7A3}" destId="{CF68CF74-5AA7-4E2D-953D-0C91542E295F}" srcOrd="5" destOrd="0" presId="urn:microsoft.com/office/officeart/2005/8/layout/vProcess5"/>
    <dgm:cxn modelId="{7AF1B7D3-1FB1-4567-BA06-6F7EF4C8E431}" type="presParOf" srcId="{9EB23220-27EA-421C-AE27-1994F57BE7A3}" destId="{D62A9E8E-3D75-472C-8D48-E3358722297F}" srcOrd="6" destOrd="0" presId="urn:microsoft.com/office/officeart/2005/8/layout/vProcess5"/>
    <dgm:cxn modelId="{23D8C2C9-2F8E-4ECE-AA58-D664019E544C}" type="presParOf" srcId="{9EB23220-27EA-421C-AE27-1994F57BE7A3}" destId="{6E75D692-1614-4781-BB3A-66846BB35CB0}" srcOrd="7" destOrd="0" presId="urn:microsoft.com/office/officeart/2005/8/layout/vProcess5"/>
    <dgm:cxn modelId="{16BFEA71-9A5A-448B-A32B-A18E5278A971}" type="presParOf" srcId="{9EB23220-27EA-421C-AE27-1994F57BE7A3}" destId="{949ADDC6-EB46-4EB3-84A0-DC4EE2606C2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B6D4996-B2C7-4727-9FBD-046B324A7F1A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pt-PT"/>
        </a:p>
      </dgm:t>
    </dgm:pt>
    <dgm:pt modelId="{00FFB6E1-EB6C-4967-98AB-77A58A996C0D}">
      <dgm:prSet custT="1"/>
      <dgm:spPr/>
      <dgm:t>
        <a:bodyPr/>
        <a:lstStyle/>
        <a:p>
          <a:pPr algn="just" rtl="0"/>
          <a:r>
            <a:rPr lang="pt-PT" sz="2600" dirty="0" smtClean="0"/>
            <a:t>A PBE surge como eixo estruturante da sistematização do saber produzido, para tomar decisões sobre o cuidado a prestar às pessoas, que integrem a melhor evidência científica </a:t>
          </a:r>
          <a:r>
            <a:rPr lang="pt-PT" sz="2400" dirty="0" smtClean="0"/>
            <a:t>(</a:t>
          </a:r>
          <a:r>
            <a:rPr lang="pt-PT" sz="2400" dirty="0" err="1" smtClean="0"/>
            <a:t>Forbes</a:t>
          </a:r>
          <a:r>
            <a:rPr lang="pt-PT" sz="2400" dirty="0" smtClean="0"/>
            <a:t> &amp; </a:t>
          </a:r>
          <a:r>
            <a:rPr lang="pt-PT" sz="2400" dirty="0" err="1" smtClean="0"/>
            <a:t>Hickey</a:t>
          </a:r>
          <a:r>
            <a:rPr lang="pt-PT" sz="2400" dirty="0" smtClean="0"/>
            <a:t>, 2009).</a:t>
          </a:r>
          <a:endParaRPr lang="pt-PT" sz="2400" dirty="0"/>
        </a:p>
      </dgm:t>
    </dgm:pt>
    <dgm:pt modelId="{E4E44F00-5093-4B43-81A5-BF9D30B279C5}" type="parTrans" cxnId="{504DB982-1B13-4E0A-B208-2DF012F655E3}">
      <dgm:prSet/>
      <dgm:spPr/>
      <dgm:t>
        <a:bodyPr/>
        <a:lstStyle/>
        <a:p>
          <a:endParaRPr lang="pt-PT"/>
        </a:p>
      </dgm:t>
    </dgm:pt>
    <dgm:pt modelId="{6FFC5557-4C69-4377-8420-11ECDAA7E4C5}" type="sibTrans" cxnId="{504DB982-1B13-4E0A-B208-2DF012F655E3}">
      <dgm:prSet/>
      <dgm:spPr/>
      <dgm:t>
        <a:bodyPr/>
        <a:lstStyle/>
        <a:p>
          <a:endParaRPr lang="pt-PT"/>
        </a:p>
      </dgm:t>
    </dgm:pt>
    <dgm:pt modelId="{7D55654E-91EF-417A-8253-ADD6F0B0EA99}">
      <dgm:prSet custT="1"/>
      <dgm:spPr/>
      <dgm:t>
        <a:bodyPr/>
        <a:lstStyle/>
        <a:p>
          <a:pPr rtl="0"/>
          <a:r>
            <a:rPr lang="pt-PT" sz="2800" dirty="0" smtClean="0"/>
            <a:t>Tipologia de aprendizagem investigativa/pesquisa proposta por Bevis (2005, p. 106)</a:t>
          </a:r>
          <a:endParaRPr lang="pt-PT" sz="2800" dirty="0"/>
        </a:p>
      </dgm:t>
    </dgm:pt>
    <dgm:pt modelId="{BD709D37-1BBD-4DE7-A60B-37F7F2F4827A}" type="parTrans" cxnId="{17D555DD-56FB-49DA-AA1B-779B4153E48E}">
      <dgm:prSet/>
      <dgm:spPr/>
      <dgm:t>
        <a:bodyPr/>
        <a:lstStyle/>
        <a:p>
          <a:endParaRPr lang="pt-PT"/>
        </a:p>
      </dgm:t>
    </dgm:pt>
    <dgm:pt modelId="{F6F2DA25-6141-428E-85E9-5CBE2CFF6AA0}" type="sibTrans" cxnId="{17D555DD-56FB-49DA-AA1B-779B4153E48E}">
      <dgm:prSet/>
      <dgm:spPr/>
      <dgm:t>
        <a:bodyPr/>
        <a:lstStyle/>
        <a:p>
          <a:endParaRPr lang="pt-PT"/>
        </a:p>
      </dgm:t>
    </dgm:pt>
    <dgm:pt modelId="{EC139BCF-7E79-49D8-B82F-2ACD437ED284}" type="pres">
      <dgm:prSet presAssocID="{2B6D4996-B2C7-4727-9FBD-046B324A7F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8736F4F0-EF68-44F8-A4A8-EA6384606C11}" type="pres">
      <dgm:prSet presAssocID="{00FFB6E1-EB6C-4967-98AB-77A58A996C0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1021BEF-64C2-4CBF-9540-AD335132CF05}" type="pres">
      <dgm:prSet presAssocID="{6FFC5557-4C69-4377-8420-11ECDAA7E4C5}" presName="sibTrans" presStyleCnt="0"/>
      <dgm:spPr/>
    </dgm:pt>
    <dgm:pt modelId="{F9129A39-B076-470E-B930-E9FCFCAA4EF5}" type="pres">
      <dgm:prSet presAssocID="{7D55654E-91EF-417A-8253-ADD6F0B0EA99}" presName="node" presStyleLbl="node1" presStyleIdx="1" presStyleCnt="2" custLinFactNeighborX="1386" custLinFactNeighborY="116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98485CE8-ACA0-43CF-8AC6-0980C5C0808D}" type="presOf" srcId="{2B6D4996-B2C7-4727-9FBD-046B324A7F1A}" destId="{EC139BCF-7E79-49D8-B82F-2ACD437ED284}" srcOrd="0" destOrd="0" presId="urn:microsoft.com/office/officeart/2005/8/layout/hList6"/>
    <dgm:cxn modelId="{17D555DD-56FB-49DA-AA1B-779B4153E48E}" srcId="{2B6D4996-B2C7-4727-9FBD-046B324A7F1A}" destId="{7D55654E-91EF-417A-8253-ADD6F0B0EA99}" srcOrd="1" destOrd="0" parTransId="{BD709D37-1BBD-4DE7-A60B-37F7F2F4827A}" sibTransId="{F6F2DA25-6141-428E-85E9-5CBE2CFF6AA0}"/>
    <dgm:cxn modelId="{4B4D8C12-BDD1-4731-A994-95A6C44042C4}" type="presOf" srcId="{7D55654E-91EF-417A-8253-ADD6F0B0EA99}" destId="{F9129A39-B076-470E-B930-E9FCFCAA4EF5}" srcOrd="0" destOrd="0" presId="urn:microsoft.com/office/officeart/2005/8/layout/hList6"/>
    <dgm:cxn modelId="{99D0BA77-8402-49FC-B3B9-5D642CD4203D}" type="presOf" srcId="{00FFB6E1-EB6C-4967-98AB-77A58A996C0D}" destId="{8736F4F0-EF68-44F8-A4A8-EA6384606C11}" srcOrd="0" destOrd="0" presId="urn:microsoft.com/office/officeart/2005/8/layout/hList6"/>
    <dgm:cxn modelId="{504DB982-1B13-4E0A-B208-2DF012F655E3}" srcId="{2B6D4996-B2C7-4727-9FBD-046B324A7F1A}" destId="{00FFB6E1-EB6C-4967-98AB-77A58A996C0D}" srcOrd="0" destOrd="0" parTransId="{E4E44F00-5093-4B43-81A5-BF9D30B279C5}" sibTransId="{6FFC5557-4C69-4377-8420-11ECDAA7E4C5}"/>
    <dgm:cxn modelId="{652633AF-5B0A-43C0-9B52-76C5CCAB6B48}" type="presParOf" srcId="{EC139BCF-7E79-49D8-B82F-2ACD437ED284}" destId="{8736F4F0-EF68-44F8-A4A8-EA6384606C11}" srcOrd="0" destOrd="0" presId="urn:microsoft.com/office/officeart/2005/8/layout/hList6"/>
    <dgm:cxn modelId="{BCF73A99-BAB7-420B-9CCA-4AD9119D14C7}" type="presParOf" srcId="{EC139BCF-7E79-49D8-B82F-2ACD437ED284}" destId="{31021BEF-64C2-4CBF-9540-AD335132CF05}" srcOrd="1" destOrd="0" presId="urn:microsoft.com/office/officeart/2005/8/layout/hList6"/>
    <dgm:cxn modelId="{C5CCCDA0-F95A-4828-9A60-2D9B600A18EF}" type="presParOf" srcId="{EC139BCF-7E79-49D8-B82F-2ACD437ED284}" destId="{F9129A39-B076-470E-B930-E9FCFCAA4EF5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E1D264-C8B6-43D5-95B9-948708B3C5AE}">
      <dsp:nvSpPr>
        <dsp:cNvPr id="0" name=""/>
        <dsp:cNvSpPr/>
      </dsp:nvSpPr>
      <dsp:spPr>
        <a:xfrm>
          <a:off x="0" y="0"/>
          <a:ext cx="11958637" cy="4309340"/>
        </a:xfrm>
        <a:prstGeom prst="rightArrow">
          <a:avLst/>
        </a:prstGeom>
        <a:solidFill>
          <a:srgbClr val="235B8D"/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B146DE-335F-4A88-B2CF-FACE5DCA53FF}">
      <dsp:nvSpPr>
        <dsp:cNvPr id="0" name=""/>
        <dsp:cNvSpPr/>
      </dsp:nvSpPr>
      <dsp:spPr>
        <a:xfrm>
          <a:off x="7942906" y="1008882"/>
          <a:ext cx="3014458" cy="211536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*Quais os sentidos atribuídos pelos estudantes à aprendizagem da Promoção da Saúde?</a:t>
          </a:r>
          <a:endParaRPr lang="pt-PT" sz="22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42906" y="1008882"/>
        <a:ext cx="3014458" cy="2115362"/>
      </dsp:txXfrm>
    </dsp:sp>
    <dsp:sp modelId="{4015A608-9FB2-4124-93A0-2F472E230187}">
      <dsp:nvSpPr>
        <dsp:cNvPr id="0" name=""/>
        <dsp:cNvSpPr/>
      </dsp:nvSpPr>
      <dsp:spPr>
        <a:xfrm>
          <a:off x="3503838" y="1017065"/>
          <a:ext cx="3852900" cy="211536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*Qual a mobilização do conhecimento dos professores sobre a Promoção da Saúde, na conceção, desenvolvimento e avaliação curricular?</a:t>
          </a:r>
          <a:endParaRPr lang="pt-PT" sz="22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3838" y="1017065"/>
        <a:ext cx="3852900" cy="2115362"/>
      </dsp:txXfrm>
    </dsp:sp>
    <dsp:sp modelId="{38805028-C453-4723-8F68-92E489C5AB64}">
      <dsp:nvSpPr>
        <dsp:cNvPr id="0" name=""/>
        <dsp:cNvSpPr/>
      </dsp:nvSpPr>
      <dsp:spPr>
        <a:xfrm>
          <a:off x="396100" y="1303687"/>
          <a:ext cx="2388400" cy="174823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QUESTÕES DE INVESTIGAÇÃO:</a:t>
          </a:r>
          <a:endParaRPr lang="pt-PT" sz="24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100" y="1303687"/>
        <a:ext cx="2388400" cy="1748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51EB4-CC52-42BC-8019-3B4E6468C438}">
      <dsp:nvSpPr>
        <dsp:cNvPr id="0" name=""/>
        <dsp:cNvSpPr/>
      </dsp:nvSpPr>
      <dsp:spPr>
        <a:xfrm>
          <a:off x="0" y="87898"/>
          <a:ext cx="2934127" cy="2769235"/>
        </a:xfrm>
        <a:prstGeom prst="roundRect">
          <a:avLst>
            <a:gd name="adj" fmla="val 5000"/>
          </a:avLst>
        </a:prstGeom>
        <a:solidFill>
          <a:schemeClr val="accent4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300" kern="1200" dirty="0"/>
        </a:p>
      </dsp:txBody>
      <dsp:txXfrm rot="16200000">
        <a:off x="-841973" y="929872"/>
        <a:ext cx="2270772" cy="586825"/>
      </dsp:txXfrm>
    </dsp:sp>
    <dsp:sp modelId="{04236B35-3328-4356-8C0C-1DC4666D82C3}">
      <dsp:nvSpPr>
        <dsp:cNvPr id="0" name=""/>
        <dsp:cNvSpPr/>
      </dsp:nvSpPr>
      <dsp:spPr>
        <a:xfrm>
          <a:off x="530703" y="87898"/>
          <a:ext cx="2185925" cy="276923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ctr" anchorCtr="0">
          <a:noAutofit/>
        </a:bodyPr>
        <a:lstStyle/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1400" kern="1200" dirty="0">
            <a:solidFill>
              <a:schemeClr val="accent1">
                <a:lumMod val="50000"/>
              </a:schemeClr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kern="1200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Analisar os curricula de enfermagem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30703" y="87898"/>
        <a:ext cx="2185925" cy="2769235"/>
      </dsp:txXfrm>
    </dsp:sp>
    <dsp:sp modelId="{1D0E966E-F8B1-4A85-9042-E81A90F35643}">
      <dsp:nvSpPr>
        <dsp:cNvPr id="0" name=""/>
        <dsp:cNvSpPr/>
      </dsp:nvSpPr>
      <dsp:spPr>
        <a:xfrm>
          <a:off x="3013582" y="104669"/>
          <a:ext cx="3162508" cy="2851247"/>
        </a:xfrm>
        <a:prstGeom prst="roundRect">
          <a:avLst>
            <a:gd name="adj" fmla="val 5000"/>
          </a:avLst>
        </a:prstGeom>
        <a:solidFill>
          <a:schemeClr val="accent6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160020" bIns="0" numCol="1" spcCol="1270" anchor="t" anchorCtr="0">
          <a:noAutofit/>
        </a:bodyPr>
        <a:lstStyle/>
        <a:p>
          <a:pPr lvl="0" algn="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600" kern="1200" dirty="0"/>
        </a:p>
      </dsp:txBody>
      <dsp:txXfrm rot="16200000">
        <a:off x="2160822" y="957429"/>
        <a:ext cx="2338022" cy="632501"/>
      </dsp:txXfrm>
    </dsp:sp>
    <dsp:sp modelId="{4F9094E6-5CEC-4B99-9B20-E70AB1B3A3BF}">
      <dsp:nvSpPr>
        <dsp:cNvPr id="0" name=""/>
        <dsp:cNvSpPr/>
      </dsp:nvSpPr>
      <dsp:spPr>
        <a:xfrm rot="5400000">
          <a:off x="2833897" y="2164998"/>
          <a:ext cx="380971" cy="3240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5912B-A522-4EC5-B70C-BFEFA37ABED6}">
      <dsp:nvSpPr>
        <dsp:cNvPr id="0" name=""/>
        <dsp:cNvSpPr/>
      </dsp:nvSpPr>
      <dsp:spPr>
        <a:xfrm>
          <a:off x="3573405" y="104669"/>
          <a:ext cx="2356068" cy="285124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ctr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kern="1200" dirty="0">
            <a:solidFill>
              <a:schemeClr val="accent1">
                <a:lumMod val="50000"/>
              </a:schemeClr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Caracterizar o conhecimento dos professores sobre a Promoção da Saúde na conceção, desenvolvimento e avaliação curricular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kern="1200" dirty="0">
            <a:solidFill>
              <a:schemeClr val="bg1"/>
            </a:solidFill>
          </a:endParaRPr>
        </a:p>
      </dsp:txBody>
      <dsp:txXfrm>
        <a:off x="3573405" y="104669"/>
        <a:ext cx="2356068" cy="2851247"/>
      </dsp:txXfrm>
    </dsp:sp>
    <dsp:sp modelId="{13F8E7A6-9EBC-4978-ABE4-52D4B4F95B93}">
      <dsp:nvSpPr>
        <dsp:cNvPr id="0" name=""/>
        <dsp:cNvSpPr/>
      </dsp:nvSpPr>
      <dsp:spPr>
        <a:xfrm>
          <a:off x="6251692" y="104669"/>
          <a:ext cx="2875007" cy="2939998"/>
        </a:xfrm>
        <a:prstGeom prst="roundRect">
          <a:avLst>
            <a:gd name="adj" fmla="val 5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300" kern="1200" dirty="0"/>
        </a:p>
      </dsp:txBody>
      <dsp:txXfrm rot="16200000">
        <a:off x="5333793" y="1022567"/>
        <a:ext cx="2410799" cy="575001"/>
      </dsp:txXfrm>
    </dsp:sp>
    <dsp:sp modelId="{710401CA-F1A0-43C7-90C6-568E59CFADB2}">
      <dsp:nvSpPr>
        <dsp:cNvPr id="0" name=""/>
        <dsp:cNvSpPr/>
      </dsp:nvSpPr>
      <dsp:spPr>
        <a:xfrm rot="5400000">
          <a:off x="6072007" y="2164998"/>
          <a:ext cx="380971" cy="3240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234DF7-1C09-4D36-9858-810980019D82}">
      <dsp:nvSpPr>
        <dsp:cNvPr id="0" name=""/>
        <dsp:cNvSpPr/>
      </dsp:nvSpPr>
      <dsp:spPr>
        <a:xfrm>
          <a:off x="6774858" y="104669"/>
          <a:ext cx="2141880" cy="293999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ctr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kern="1200" dirty="0">
            <a:solidFill>
              <a:schemeClr val="accent1">
                <a:lumMod val="50000"/>
              </a:schemeClr>
            </a:solidFill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os sentidos atribuídos pelos estudantes à aprendizagem da Promoção da Saúde</a:t>
          </a: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PT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774858" y="104669"/>
        <a:ext cx="2141880" cy="29399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E3858-C25F-48FD-98BE-D61BA8526756}">
      <dsp:nvSpPr>
        <dsp:cNvPr id="0" name=""/>
        <dsp:cNvSpPr/>
      </dsp:nvSpPr>
      <dsp:spPr>
        <a:xfrm>
          <a:off x="0" y="651657"/>
          <a:ext cx="6915891" cy="1274735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Construir uma teoria explicativa sobre a Promoção da Saúde no ensino de enfermagem, considerando a abordagem indutiva de investigação </a:t>
          </a:r>
          <a:r>
            <a:rPr lang="pt-PT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pt-PT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Chevrier</a:t>
          </a:r>
          <a:r>
            <a:rPr lang="pt-PT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, 2003).</a:t>
          </a:r>
          <a:endParaRPr lang="pt-PT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36" y="688993"/>
        <a:ext cx="6841219" cy="1200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C8260-4BDD-4E8F-BF2B-8527A087CD2F}">
      <dsp:nvSpPr>
        <dsp:cNvPr id="0" name=""/>
        <dsp:cNvSpPr/>
      </dsp:nvSpPr>
      <dsp:spPr>
        <a:xfrm>
          <a:off x="0" y="56913"/>
          <a:ext cx="2873828" cy="1684800"/>
        </a:xfrm>
        <a:prstGeom prst="roundRect">
          <a:avLst/>
        </a:prstGeom>
        <a:solidFill>
          <a:srgbClr val="235B8D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CASOS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DUAS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ESCOLAS SUPERIORES DE SAÚDE</a:t>
          </a:r>
          <a:endParaRPr lang="pt-PT" sz="2000" kern="1200" dirty="0"/>
        </a:p>
      </dsp:txBody>
      <dsp:txXfrm>
        <a:off x="82245" y="139158"/>
        <a:ext cx="2709338" cy="15203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7360A-D43E-466E-95E3-AADFCAF5F017}">
      <dsp:nvSpPr>
        <dsp:cNvPr id="0" name=""/>
        <dsp:cNvSpPr/>
      </dsp:nvSpPr>
      <dsp:spPr>
        <a:xfrm>
          <a:off x="-474916" y="-65270"/>
          <a:ext cx="10448163" cy="14359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É uma ferramenta de ensino fundamentada na metodologia de aprendizagem baseada em problemas. </a:t>
          </a:r>
          <a:endParaRPr lang="pt-PT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432859" y="-23213"/>
        <a:ext cx="8898670" cy="1351827"/>
      </dsp:txXfrm>
    </dsp:sp>
    <dsp:sp modelId="{06456999-CA66-40D9-B0F2-FF72E7DA3756}">
      <dsp:nvSpPr>
        <dsp:cNvPr id="0" name=""/>
        <dsp:cNvSpPr/>
      </dsp:nvSpPr>
      <dsp:spPr>
        <a:xfrm>
          <a:off x="363171" y="1457698"/>
          <a:ext cx="10448163" cy="1435941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É uma estratégia de ensino ativa e dinâmica que permite aos estudantes experienciar a representação de um evento real com o propósito de praticar, aprender e avaliar.</a:t>
          </a:r>
          <a:endParaRPr lang="pt-PT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5228" y="1499755"/>
        <a:ext cx="8508790" cy="1351827"/>
      </dsp:txXfrm>
    </dsp:sp>
    <dsp:sp modelId="{A00F26CE-99FA-4FCE-9238-DF29CFEBE317}">
      <dsp:nvSpPr>
        <dsp:cNvPr id="0" name=""/>
        <dsp:cNvSpPr/>
      </dsp:nvSpPr>
      <dsp:spPr>
        <a:xfrm>
          <a:off x="1201259" y="2980666"/>
          <a:ext cx="10448163" cy="143594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Permite ao estudante participar ativamente na aquisição de conceitos necessários para a compreensão e resolução do problema e o professor tem o papel de facilitador</a:t>
          </a:r>
          <a:r>
            <a:rPr lang="pt-PT" sz="2100" kern="1200" dirty="0" smtClean="0"/>
            <a:t> (</a:t>
          </a:r>
          <a:r>
            <a:rPr lang="pt-PT" sz="2100" kern="1200" dirty="0" err="1" smtClean="0"/>
            <a:t>Forbes</a:t>
          </a:r>
          <a:r>
            <a:rPr lang="pt-PT" sz="2100" kern="1200" dirty="0" smtClean="0"/>
            <a:t> &amp; </a:t>
          </a:r>
          <a:r>
            <a:rPr lang="pt-PT" sz="2100" kern="1200" dirty="0" err="1" smtClean="0"/>
            <a:t>Hickey</a:t>
          </a:r>
          <a:r>
            <a:rPr lang="pt-PT" sz="2100" kern="1200" dirty="0" smtClean="0"/>
            <a:t>, 2009) </a:t>
          </a:r>
          <a:endParaRPr lang="pt-PT" sz="2100" kern="1200" dirty="0"/>
        </a:p>
      </dsp:txBody>
      <dsp:txXfrm>
        <a:off x="1243316" y="3022723"/>
        <a:ext cx="8508790" cy="1351827"/>
      </dsp:txXfrm>
    </dsp:sp>
    <dsp:sp modelId="{88EDFD1D-8C76-4572-8E35-D3616FB41212}">
      <dsp:nvSpPr>
        <dsp:cNvPr id="0" name=""/>
        <dsp:cNvSpPr/>
      </dsp:nvSpPr>
      <dsp:spPr>
        <a:xfrm>
          <a:off x="8649819" y="989929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600" kern="1200"/>
        </a:p>
      </dsp:txBody>
      <dsp:txXfrm>
        <a:off x="8840734" y="989929"/>
        <a:ext cx="466680" cy="638504"/>
      </dsp:txXfrm>
    </dsp:sp>
    <dsp:sp modelId="{E84EE29A-1B61-41A5-BF87-A56B9AFD9DF8}">
      <dsp:nvSpPr>
        <dsp:cNvPr id="0" name=""/>
        <dsp:cNvSpPr/>
      </dsp:nvSpPr>
      <dsp:spPr>
        <a:xfrm>
          <a:off x="9487907" y="2504195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600" kern="1200"/>
        </a:p>
      </dsp:txBody>
      <dsp:txXfrm>
        <a:off x="9678822" y="2504195"/>
        <a:ext cx="466680" cy="6385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6FDEC-77BE-4F80-AE80-9A3E27829A22}">
      <dsp:nvSpPr>
        <dsp:cNvPr id="0" name=""/>
        <dsp:cNvSpPr/>
      </dsp:nvSpPr>
      <dsp:spPr>
        <a:xfrm>
          <a:off x="0" y="0"/>
          <a:ext cx="9738360" cy="1305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Refere-se à capacidade para pensar e considerar experiências, que se associam à procura de soluções lógicas, com vista a descobrir novas relações ou identificar convergências para orientar a ação futura, de forma interpretativa e crítica</a:t>
          </a:r>
          <a:r>
            <a:rPr lang="pt-PT" sz="2200" kern="1200" dirty="0" smtClean="0"/>
            <a:t>. </a:t>
          </a:r>
          <a:endParaRPr lang="pt-PT" sz="2200" kern="1200" dirty="0"/>
        </a:p>
      </dsp:txBody>
      <dsp:txXfrm>
        <a:off x="38234" y="38234"/>
        <a:ext cx="8329730" cy="1228933"/>
      </dsp:txXfrm>
    </dsp:sp>
    <dsp:sp modelId="{0318A672-142C-45BC-83DF-484DA90030EB}">
      <dsp:nvSpPr>
        <dsp:cNvPr id="0" name=""/>
        <dsp:cNvSpPr/>
      </dsp:nvSpPr>
      <dsp:spPr>
        <a:xfrm>
          <a:off x="859267" y="1522968"/>
          <a:ext cx="9738360" cy="1305401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Vai capacitando o estudante para uma análise objetiva das suas ações, o que vai enriquecendo o conhecimento do estudante e do professor. </a:t>
          </a:r>
          <a:endParaRPr lang="pt-PT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7501" y="1561202"/>
        <a:ext cx="7954114" cy="1228933"/>
      </dsp:txXfrm>
    </dsp:sp>
    <dsp:sp modelId="{0F551D6D-B749-4C08-82B2-C9F6A859EC99}">
      <dsp:nvSpPr>
        <dsp:cNvPr id="0" name=""/>
        <dsp:cNvSpPr/>
      </dsp:nvSpPr>
      <dsp:spPr>
        <a:xfrm>
          <a:off x="1718534" y="3045936"/>
          <a:ext cx="9738360" cy="130540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Propicia atualização e renovação, dando origem a novos conhecimentos, e contribui para a reformulação de valores e melhoria das interações, bem como da qualidade do cuidado (</a:t>
          </a:r>
          <a:r>
            <a:rPr lang="pt-PT" sz="22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Forbes</a:t>
          </a: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 &amp; </a:t>
          </a:r>
          <a:r>
            <a:rPr lang="pt-PT" sz="22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Hickey</a:t>
          </a: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, 2009; </a:t>
          </a:r>
          <a:r>
            <a:rPr lang="pt-PT" sz="22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Waldow</a:t>
          </a:r>
          <a:r>
            <a:rPr lang="pt-PT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, 2009). </a:t>
          </a:r>
          <a:endParaRPr lang="pt-PT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6768" y="3084170"/>
        <a:ext cx="7954114" cy="1228933"/>
      </dsp:txXfrm>
    </dsp:sp>
    <dsp:sp modelId="{B783FF99-AEF3-47A6-B7F2-35B200B02C3D}">
      <dsp:nvSpPr>
        <dsp:cNvPr id="0" name=""/>
        <dsp:cNvSpPr/>
      </dsp:nvSpPr>
      <dsp:spPr>
        <a:xfrm>
          <a:off x="8889849" y="989929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600" kern="1200"/>
        </a:p>
      </dsp:txBody>
      <dsp:txXfrm>
        <a:off x="9080764" y="989929"/>
        <a:ext cx="466680" cy="638504"/>
      </dsp:txXfrm>
    </dsp:sp>
    <dsp:sp modelId="{CF68CF74-5AA7-4E2D-953D-0C91542E295F}">
      <dsp:nvSpPr>
        <dsp:cNvPr id="0" name=""/>
        <dsp:cNvSpPr/>
      </dsp:nvSpPr>
      <dsp:spPr>
        <a:xfrm>
          <a:off x="9749116" y="2504195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3600" kern="1200"/>
        </a:p>
      </dsp:txBody>
      <dsp:txXfrm>
        <a:off x="9940031" y="2504195"/>
        <a:ext cx="466680" cy="6385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6F4F0-EF68-44F8-A4A8-EA6384606C11}">
      <dsp:nvSpPr>
        <dsp:cNvPr id="0" name=""/>
        <dsp:cNvSpPr/>
      </dsp:nvSpPr>
      <dsp:spPr>
        <a:xfrm rot="16200000">
          <a:off x="360937" y="-355674"/>
          <a:ext cx="4351338" cy="5062686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100" bIns="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 smtClean="0"/>
            <a:t>A PBE surge como eixo estruturante da sistematização do saber produzido, para tomar decisões sobre o cuidado a prestar às pessoas, que integrem a melhor evidência científica </a:t>
          </a:r>
          <a:r>
            <a:rPr lang="pt-PT" sz="2400" kern="1200" dirty="0" smtClean="0"/>
            <a:t>(</a:t>
          </a:r>
          <a:r>
            <a:rPr lang="pt-PT" sz="2400" kern="1200" dirty="0" err="1" smtClean="0"/>
            <a:t>Forbes</a:t>
          </a:r>
          <a:r>
            <a:rPr lang="pt-PT" sz="2400" kern="1200" dirty="0" smtClean="0"/>
            <a:t> &amp; </a:t>
          </a:r>
          <a:r>
            <a:rPr lang="pt-PT" sz="2400" kern="1200" dirty="0" err="1" smtClean="0"/>
            <a:t>Hickey</a:t>
          </a:r>
          <a:r>
            <a:rPr lang="pt-PT" sz="2400" kern="1200" dirty="0" smtClean="0"/>
            <a:t>, 2009).</a:t>
          </a:r>
          <a:endParaRPr lang="pt-PT" sz="2400" kern="1200" dirty="0"/>
        </a:p>
      </dsp:txBody>
      <dsp:txXfrm rot="5400000">
        <a:off x="5263" y="870268"/>
        <a:ext cx="5062686" cy="2610802"/>
      </dsp:txXfrm>
    </dsp:sp>
    <dsp:sp modelId="{F9129A39-B076-470E-B930-E9FCFCAA4EF5}">
      <dsp:nvSpPr>
        <dsp:cNvPr id="0" name=""/>
        <dsp:cNvSpPr/>
      </dsp:nvSpPr>
      <dsp:spPr>
        <a:xfrm rot="16200000">
          <a:off x="5808587" y="-355674"/>
          <a:ext cx="4351338" cy="5062686"/>
        </a:xfrm>
        <a:prstGeom prst="flowChartManualOperati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kern="1200" dirty="0" smtClean="0"/>
            <a:t>Tipologia de aprendizagem investigativa/pesquisa proposta por Bevis (2005, p. 106)</a:t>
          </a:r>
          <a:endParaRPr lang="pt-PT" sz="2800" kern="1200" dirty="0"/>
        </a:p>
      </dsp:txBody>
      <dsp:txXfrm rot="5400000">
        <a:off x="5452913" y="870268"/>
        <a:ext cx="5062686" cy="2610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F0E70-A128-484F-ADB1-B671B8A12D5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2814C-46DF-4177-A9D0-153E1605F80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6647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O tema aqui apresentado deriva da minha tese de doutoramento sobre </a:t>
            </a:r>
            <a:r>
              <a:rPr lang="pt-PT" sz="1600" b="1" dirty="0" smtClean="0">
                <a:solidFill>
                  <a:srgbClr val="FF0000"/>
                </a:solidFill>
              </a:rPr>
              <a:t>CLIC</a:t>
            </a:r>
            <a:endParaRPr lang="pt-PT" sz="1600" b="1" dirty="0">
              <a:solidFill>
                <a:srgbClr val="FF0000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7134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A simulação, sendo uma estratégia de ensino baseada na metodologia de aprendizagem baseada em problemas, permite aos estudantes experienciar a representação de um caso real com o objetivo de praticar,</a:t>
            </a:r>
            <a:r>
              <a:rPr lang="pt-PT" baseline="0" dirty="0" smtClean="0"/>
              <a:t> aprender e avaliar e na aquisição de conceitos necessários para a compreensão e resolução do problema.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211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professores da Escola B e estudantes do 1º Ciclo da Escola A referem o uso da simulação, quer em sala de aula quer em laboratório, de situações que consideram como sendo promotoras de saúde, que permitem aos estudantes o desenvolvimento de competências relacionais e comunicacionais.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7002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professores da Escola A sugerem para o processo de aprendizagem da PrS, a simulação por confrontação.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 que os estudantes podem fazer introspeção, refletir e dialogar em conjunto com o professor e com os outros estudantes sobre aquilo a que (Bevis, 2005d, p.191) designa de “questões baseadas na … em que o professor é o aprendiz perito ao ajudar os estudantes como formandos iniciados a aprender como aprender”.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2681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As questões sugeridas para confrontação são: “quem sou eu”, “o que é ser enfermeiro para mim”, “o que é isto do bem-estar”. O professor procura assim, facilitar a atividade mental e a imaginação dos estudantes, permitindo construir novos conhecimentos, a partir da reconstrução e da reorganização dos que já detêm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Situando-nos nas tipologias de aprendizagem propostas por Bevis e Watson, estas seriam a “aprendizagem contextual e aprendizagem </a:t>
            </a:r>
            <a:r>
              <a:rPr lang="pt-PT" sz="12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sintáctica</a:t>
            </a: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” 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6679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A Reflexão propicia atualização e renovação, dando origem a novos conhecimentos, e contribuindo para a reformulação de valores e melhoria das interações, bem como da qualidade do cuidado (</a:t>
            </a:r>
            <a:r>
              <a:rPr lang="pt-PT" sz="12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Forbes</a:t>
            </a: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 &amp; </a:t>
            </a:r>
            <a:r>
              <a:rPr lang="pt-PT" sz="12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Hickey</a:t>
            </a: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, 2009; </a:t>
            </a:r>
            <a:r>
              <a:rPr lang="pt-PT" sz="12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Waldow</a:t>
            </a:r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, 2009). </a:t>
            </a:r>
            <a:r>
              <a:rPr kumimoji="0" lang="pt-P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69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A reflexão sob a forma de narrativa escrita é referida pelos professores da Escola A como um instrumento importante, que permite o encontro do estudante consigo mesmo e entre si e a experiência vivida em contexto de cuidados. </a:t>
            </a:r>
          </a:p>
          <a:p>
            <a:r>
              <a:rPr lang="pt-PT" sz="12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Embora a relevem como importante, os professores consideram, que</a:t>
            </a:r>
            <a:r>
              <a:rPr lang="pt-PT" sz="1200" b="0" i="0" u="none" strike="noStrike" baseline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PT" sz="1200" b="0" i="0" u="none" strike="noStrike" baseline="0" dirty="0" smtClean="0">
                <a:latin typeface="Calibri" panose="020F0502020204030204" pitchFamily="34" charset="0"/>
              </a:rPr>
              <a:t>no processo de aprendizagem, ela é assistemática, indo ao encontro do referido por </a:t>
            </a:r>
            <a:r>
              <a:rPr lang="pt-PT" sz="1200" b="0" i="0" u="none" strike="noStrike" baseline="0" dirty="0" err="1" smtClean="0">
                <a:latin typeface="Calibri" panose="020F0502020204030204" pitchFamily="34" charset="0"/>
              </a:rPr>
              <a:t>Ordaz</a:t>
            </a:r>
            <a:r>
              <a:rPr lang="pt-PT" sz="1200" b="0" i="0" u="none" strike="noStrike" baseline="0" dirty="0" smtClean="0">
                <a:latin typeface="Calibri" panose="020F0502020204030204" pitchFamily="34" charset="0"/>
              </a:rPr>
              <a:t> (2011), que não sendo um trabalho contínuo não releva as experiências vividas, para a compreensão da sua força de transformação. </a:t>
            </a:r>
            <a:r>
              <a:rPr lang="pt-PT" sz="1200" b="1" i="0" u="none" strike="noStrike" baseline="0" dirty="0" smtClean="0">
                <a:latin typeface="Calibri" panose="020F0502020204030204" pitchFamily="34" charset="0"/>
              </a:rPr>
              <a:t>CLIC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5310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A PBE surge assim como eixo estruturante da sistematização do saber produzido, para tomar decisões sobre o cuidado a prestar às pessoas, que integrem a melhor evidência científica (</a:t>
            </a:r>
            <a:r>
              <a:rPr lang="pt-PT" sz="28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Forbes</a:t>
            </a:r>
            <a:r>
              <a:rPr lang="pt-PT" sz="28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 &amp; </a:t>
            </a:r>
            <a:r>
              <a:rPr lang="pt-PT" sz="2800" b="0" i="0" u="none" strike="noStrike" baseline="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Hickey</a:t>
            </a:r>
            <a:r>
              <a:rPr lang="pt-PT" sz="2800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, 2009). Estamos assim perante a tipologia de aprendizagem investigativa/pesquisa proposta por Bevis (2005b p. 106) </a:t>
            </a:r>
            <a:r>
              <a:rPr kumimoji="0" lang="pt-P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CLIC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PT" sz="26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885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Ao nível do 2º Ciclo os professores usam a PBE, visando os seus processos de construção pessoal, para a mobilização das competências no processo de cuidados com as pessoas. </a:t>
            </a:r>
            <a:r>
              <a:rPr kumimoji="0" lang="pt-P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034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CONCLUSÕES: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Os professores valorizam a simulação e as narrativas como estratégias educativas a utilizar no processo de aprendizagem da PrS </a:t>
            </a:r>
          </a:p>
          <a:p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Salientam as narrativas escritas, mas estas são assistemáticas, não permitindo a transformação do conhecimento e de paradigma transformador da PrS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Valorizam a simulação e as narrativas como estratégias educativas a utilizar no processo de aprendizagem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Utilizam a reflexão sob a forma de narrativas orais e prática baseada na evidência, na construção do conhecimento teórico e prático e valorização do conhecimento em enfermagem.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t-P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Consideram-se </a:t>
            </a: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como parceiros dos estudantes </a:t>
            </a: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+mn-cs"/>
              </a:rPr>
              <a:t>na conjugação de saberes e processo reflexivo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Podemos assim dizer que existe uma </a:t>
            </a: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tendência dos professores para as tipologias de aprendizagem sintática e investigativa. </a:t>
            </a:r>
            <a:r>
              <a:rPr kumimoji="0" lang="pt-P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pt-PT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5926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Os professores e estudantes valorizam a simulação para aprendizagem de conceitos essenciais e desenvolvimento de capacidades dos estudantes como promotores de saúde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1519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Promoção da saúde nos curricula de enfermagem: conhecimento dos professores e sentidos atribuídos pelos estudantes </a:t>
            </a:r>
            <a:r>
              <a:rPr lang="pt-PT" b="1" dirty="0" smtClean="0"/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407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1970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O mesmo teve subjacente as seguintes questões de investigação: </a:t>
            </a:r>
          </a:p>
          <a:p>
            <a:r>
              <a:rPr lang="pt-PT" dirty="0" smtClean="0"/>
              <a:t>Qual a mobilização do conhecimento dos professores sobre a PrS, na conceção, desenvolvimento e avaliação curricular?</a:t>
            </a:r>
          </a:p>
          <a:p>
            <a:r>
              <a:rPr lang="pt-PT" dirty="0" smtClean="0"/>
              <a:t>Quais os sentidos atribuídos pelos estudantes à aprendizagem da PrS?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792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Definimos os objetivos do estudo </a:t>
            </a:r>
            <a:r>
              <a:rPr lang="pt-PT" sz="1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CLIC</a:t>
            </a:r>
            <a:endParaRPr lang="pt-PT" dirty="0" smtClean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Tendo como finalidade, construir uma teoria explicativa sobre a PrS no ensino de enfermagem, considerando a abordagem indutiva de investigação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03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No que concerne à metodologia utilizada e considerando os objetivos e o processo investigativo, conduziu a um estudo centrado no paradigma qualitativo</a:t>
            </a:r>
          </a:p>
          <a:p>
            <a:r>
              <a:rPr lang="pt-PT" dirty="0" smtClean="0"/>
              <a:t>Optámos pelo método de estudo de caso múltiplo, pois é um tipo de estudo com particular interesse para a análise de projetos de desenvolvimento curricular (Ponte, 2006). </a:t>
            </a:r>
          </a:p>
          <a:p>
            <a:pPr algn="just">
              <a:lnSpc>
                <a:spcPct val="150000"/>
              </a:lnSpc>
            </a:pPr>
            <a:r>
              <a:rPr lang="pt-PT" sz="1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CLIC</a:t>
            </a:r>
            <a:endParaRPr lang="pt-PT" dirty="0" smtClean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 smtClean="0">
                <a:effectLst/>
                <a:latin typeface="Arial" panose="020B0604020202020204" pitchFamily="34" charset="0"/>
              </a:rPr>
              <a:t>Sendo os casos duas Escolas superiores de saúde que designámos de A e B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pPr algn="just">
              <a:lnSpc>
                <a:spcPct val="150000"/>
              </a:lnSpc>
            </a:pPr>
            <a:endParaRPr lang="pt-PT" dirty="0" smtClean="0">
              <a:effectLst/>
            </a:endParaRP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101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Fizemos numa primeira fase Pesquisa documental, dos Curricula do 1º ciclo e do 2º Ciclo- CURSO DE MESTRADO e curso de pós-licenciatura de especialização, em Enfermagem Comunitária, de Documentos operacionais de ensino teórico e clínico. </a:t>
            </a:r>
          </a:p>
          <a:p>
            <a:r>
              <a:rPr lang="pt-PT" b="1" dirty="0" smtClean="0"/>
              <a:t>CLIC</a:t>
            </a:r>
          </a:p>
          <a:p>
            <a:endParaRPr lang="pt-PT" dirty="0" smtClean="0"/>
          </a:p>
          <a:p>
            <a:r>
              <a:rPr lang="pt-PT" dirty="0" smtClean="0"/>
              <a:t>De 40 Relatórios finais de estágio e de 52 Reflexões críticas</a:t>
            </a:r>
          </a:p>
          <a:p>
            <a:r>
              <a:rPr lang="pt-PT" b="1" dirty="0" smtClean="0"/>
              <a:t>CLIC</a:t>
            </a:r>
          </a:p>
          <a:p>
            <a:endParaRPr lang="pt-PT" dirty="0" smtClean="0"/>
          </a:p>
          <a:p>
            <a:r>
              <a:rPr lang="pt-PT" dirty="0" smtClean="0"/>
              <a:t>Observação participante de 58 estudantes do 1º ciclo, em contextos de cuidados e, </a:t>
            </a:r>
          </a:p>
          <a:p>
            <a:r>
              <a:rPr lang="pt-PT" b="1" dirty="0" smtClean="0"/>
              <a:t>CLIC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Entrevista semiestruturada a 17 professores, a 16 estudantes do 1º ciclo selecionados, aleatoriamente, de entre os 58 da observação e a 4 estudantes do 2º ciclo.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CLIC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3145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Apresentamos as fases de tratamento e análise dos dados. Os relatórios finais de estágio e as reflexões foram sujeitos a análise de conteúdo, de acordo com </a:t>
            </a:r>
            <a:r>
              <a:rPr lang="pt-PT" dirty="0" err="1" smtClean="0"/>
              <a:t>Bardin</a:t>
            </a:r>
            <a:r>
              <a:rPr lang="pt-PT" dirty="0" smtClean="0"/>
              <a:t>.</a:t>
            </a:r>
          </a:p>
          <a:p>
            <a:r>
              <a:rPr lang="pt-PT" dirty="0" smtClean="0"/>
              <a:t>Na 2ª fase iniciámos a análise interpretativa sobre o material produzido, da observação participante, efetuando a análise dos domínios culturais e categorias emergentes.</a:t>
            </a:r>
          </a:p>
          <a:p>
            <a:endParaRPr lang="pt-PT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Na 3ª fase, e com os dados das entrevistas demos continuidade à análise interpretativa sobre o material produzido, através de análise de conteúdo, de acordo com </a:t>
            </a:r>
            <a:r>
              <a:rPr lang="pt-PT" dirty="0" err="1" smtClean="0"/>
              <a:t>Bardin</a:t>
            </a:r>
            <a:r>
              <a:rPr lang="pt-PT" dirty="0" smtClean="0"/>
              <a:t>.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CLIC</a:t>
            </a: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8348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Um dos temas que emergiu do tratamento e análise dos dados foi a APRENDIZAGEM DA PrS CENTRADA NOS ESTUDANTES , com o domínio Processo de aprendizagem COM 4  categorias,</a:t>
            </a:r>
            <a:r>
              <a:rPr lang="pt-PT" baseline="0" dirty="0" smtClean="0"/>
              <a:t> mas irei apenas abordar a </a:t>
            </a:r>
            <a:r>
              <a:rPr lang="pt-PT" dirty="0" smtClean="0"/>
              <a:t>Simulação</a:t>
            </a:r>
            <a:r>
              <a:rPr lang="pt-PT" baseline="0" dirty="0" smtClean="0"/>
              <a:t> e </a:t>
            </a:r>
            <a:r>
              <a:rPr lang="pt-PT" dirty="0" smtClean="0"/>
              <a:t>Reflexão, como estratégias inovadoras no seculo XXI.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161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 smtClean="0"/>
              <a:t>Para a análise destes dados baseámo-nos nos tipos de aprendizagem do paradigma do cuidar educativo (Bevis &amp; Watson, 2005) </a:t>
            </a:r>
            <a:r>
              <a:rPr lang="pt-PT" sz="1200" b="0" i="0" u="none" strike="noStrike" baseline="0" dirty="0" smtClean="0">
                <a:solidFill>
                  <a:srgbClr val="000000"/>
                </a:solidFill>
              </a:rPr>
              <a:t>numa interação professor/estudante </a:t>
            </a:r>
            <a:r>
              <a:rPr lang="pt-PT" dirty="0" smtClean="0"/>
              <a:t>com a intenção de aprendizagem: contextual, sintática e investigativa. </a:t>
            </a: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  <a:endParaRPr kumimoji="0" lang="pt-P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814C-46DF-4177-A9D0-153E1605F805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86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81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339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21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05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9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03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30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75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123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0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2829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03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08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65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605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59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144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05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53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17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7451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833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43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0679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005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439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213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6804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328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626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8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92996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218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900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8305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5986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388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2" indent="0" algn="ctr">
              <a:buNone/>
              <a:defRPr sz="1801"/>
            </a:lvl3pPr>
            <a:lvl4pPr marL="1371635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1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276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309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2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789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469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2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6183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697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493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2" indent="0">
              <a:buNone/>
              <a:defRPr sz="1200"/>
            </a:lvl3pPr>
            <a:lvl4pPr marL="1371635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8" indent="0">
              <a:buNone/>
              <a:defRPr sz="1001"/>
            </a:lvl7pPr>
            <a:lvl8pPr marL="3200481" indent="0">
              <a:buNone/>
              <a:defRPr sz="1001"/>
            </a:lvl8pPr>
            <a:lvl9pPr marL="3657692" indent="0">
              <a:buNone/>
              <a:defRPr sz="100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513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2" indent="0">
              <a:buNone/>
              <a:defRPr sz="2400"/>
            </a:lvl3pPr>
            <a:lvl4pPr marL="1371635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8" indent="0">
              <a:buNone/>
              <a:defRPr sz="2000"/>
            </a:lvl7pPr>
            <a:lvl8pPr marL="3200481" indent="0">
              <a:buNone/>
              <a:defRPr sz="2000"/>
            </a:lvl8pPr>
            <a:lvl9pPr marL="3657692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2" indent="0">
              <a:buNone/>
              <a:defRPr sz="1200"/>
            </a:lvl3pPr>
            <a:lvl4pPr marL="1371635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8" indent="0">
              <a:buNone/>
              <a:defRPr sz="1001"/>
            </a:lvl7pPr>
            <a:lvl8pPr marL="3200481" indent="0">
              <a:buNone/>
              <a:defRPr sz="1001"/>
            </a:lvl8pPr>
            <a:lvl9pPr marL="3657692" indent="0">
              <a:buNone/>
              <a:defRPr sz="100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335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054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660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023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7153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799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1386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190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859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362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386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46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400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382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1499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952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64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10935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139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281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92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66000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07489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805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776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001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6977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9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6602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4302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1586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1240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4234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55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31852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5483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167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8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00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2B87-2CC4-4FA6-B9AE-DA9AAB094280}" type="datetimeFigureOut">
              <a:rPr lang="pt-PT" smtClean="0"/>
              <a:t>10/06/2018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8B94A-16C6-4310-BB92-801E954565A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452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4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39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D67A7-D3B7-417A-AE4A-B1A9D7058300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4CFD-6D12-4BE9-830B-0315C32F122F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04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2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2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1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1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40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2BE9C-C158-49E4-9B46-367F75FAF689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10/06/2018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CD7E-C4E3-4BEE-9B8B-45BFD62C2AE0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7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4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12757" y="2918012"/>
            <a:ext cx="8596668" cy="3298162"/>
          </a:xfr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endParaRPr lang="pt-PT" dirty="0" smtClean="0"/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36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APRENDIZAGEM DA PROMOÇÃO DA SAÚDE CENTRADA NOS ESTUDANTES DE ENFERMAGEM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pt-PT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1"/>
            <a:ext cx="5010683" cy="239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39541" y="6447752"/>
            <a:ext cx="329596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Figueiredo, Maria do Carmo, </a:t>
            </a:r>
            <a:r>
              <a:rPr lang="pt-PT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PhD</a:t>
            </a:r>
            <a:endParaRPr lang="pt-PT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8834720" y="1"/>
            <a:ext cx="3357280" cy="2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053139"/>
            <a:ext cx="10515600" cy="73211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SIMULAÇÃO</a:t>
            </a:r>
            <a:endParaRPr lang="pt-PT" sz="32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857299"/>
              </p:ext>
            </p:extLst>
          </p:nvPr>
        </p:nvGraphicFramePr>
        <p:xfrm>
          <a:off x="508747" y="2147888"/>
          <a:ext cx="1117450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Imagem do CabeÃ§alho da PÃ¡gin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107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90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132854"/>
            <a:ext cx="10515600" cy="775661"/>
          </a:xfrm>
          <a:noFill/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SIMULAÇÃO</a:t>
            </a:r>
            <a:endParaRPr lang="pt-PT" sz="3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460" y="2020527"/>
            <a:ext cx="11689080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pt-PT" sz="3200" i="1" dirty="0">
                <a:solidFill>
                  <a:schemeClr val="accent1">
                    <a:lumMod val="50000"/>
                  </a:schemeClr>
                </a:solidFill>
              </a:rPr>
              <a:t>(…) Nas aulas teórico-práticas [em sala de aula] utilizo algumas estratégias, como a demonstração (…) em termos de vacinação, (…) de avaliação e desenvolvimento do recém-nascido, da criança e do adolescente (…). </a:t>
            </a:r>
            <a:r>
              <a:rPr lang="pt-PT" sz="3200" dirty="0">
                <a:solidFill>
                  <a:schemeClr val="accent1">
                    <a:lumMod val="50000"/>
                  </a:schemeClr>
                </a:solidFill>
              </a:rPr>
              <a:t>(Ent9PB) </a:t>
            </a:r>
            <a:endParaRPr lang="pt-P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pt-PT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pt-PT" sz="3200" i="1" dirty="0">
                <a:solidFill>
                  <a:schemeClr val="accent1">
                    <a:lumMod val="50000"/>
                  </a:schemeClr>
                </a:solidFill>
              </a:rPr>
              <a:t>(…) Houve componente prática, (…) sala de demonstrações, com o bebé, a pega (…) que ajudou a ter mais confiança e a adquirir mais os conteúdos. </a:t>
            </a:r>
            <a:r>
              <a:rPr lang="pt-PT" sz="3200" dirty="0">
                <a:solidFill>
                  <a:schemeClr val="accent1">
                    <a:lumMod val="50000"/>
                  </a:schemeClr>
                </a:solidFill>
              </a:rPr>
              <a:t>(Ent18EA-4ºA/1ºS)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1075618"/>
          </a:xfrm>
          <a:prstGeom prst="rect">
            <a:avLst/>
          </a:prstGeom>
        </p:spPr>
      </p:pic>
      <p:pic>
        <p:nvPicPr>
          <p:cNvPr id="8" name="Picture 2" descr="Imagem do CabeÃ§alho da PÃ¡gi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7" y="0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290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9393" y="1330491"/>
            <a:ext cx="10515600" cy="9359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SIMULAÇÃO (POR CONFRONTAÇÃO) </a:t>
            </a:r>
            <a:endParaRPr lang="pt-PT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6"/>
          <a:stretch/>
        </p:blipFill>
        <p:spPr>
          <a:xfrm>
            <a:off x="3207657" y="2293944"/>
            <a:ext cx="5747657" cy="3518340"/>
          </a:xfr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  <p:pic>
        <p:nvPicPr>
          <p:cNvPr id="8" name="Picture 2" descr="Imagem do CabeÃ§alho da PÃ¡gi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11" y="35432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031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95082"/>
            <a:ext cx="10515600" cy="1152806"/>
          </a:xfrm>
        </p:spPr>
        <p:txBody>
          <a:bodyPr>
            <a:normAutofit/>
          </a:bodyPr>
          <a:lstStyle/>
          <a:p>
            <a:pPr algn="ctr"/>
            <a:r>
              <a:rPr lang="pt-PT" sz="3200" dirty="0" smtClean="0">
                <a:solidFill>
                  <a:srgbClr val="002060"/>
                </a:solidFill>
                <a:latin typeface="+mn-lt"/>
              </a:rPr>
              <a:t>CATEGORIA SIMULAÇÃO (POR CONFRONTAÇÃO) </a:t>
            </a:r>
            <a:endParaRPr lang="pt-PT" sz="3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96240" y="2147888"/>
            <a:ext cx="11460480" cy="422243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(…) </a:t>
            </a:r>
            <a:r>
              <a:rPr lang="pt-PT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Utilizar estratégias de confrontação, (…) eu vejo (…) um auto desconhecimento muito grande, então só (…) trabalhando objetivamente (…) “quem sou eu”, (…) “o que é ser Enfº (…) para mim”, eu quero promover o bem-estar junto das pessoas, “o que é isto do bem-estar, (…) para mim, é estar a fazer noitada no XXX, ou noutros bares duas vezes por semana </a:t>
            </a:r>
            <a:r>
              <a:rPr lang="pt-PT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?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(Ent2PA) </a:t>
            </a:r>
            <a:endParaRPr lang="pt-P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995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6822" y="1197108"/>
            <a:ext cx="10515600" cy="79134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REFLEXÃO</a:t>
            </a:r>
            <a:endParaRPr lang="pt-PT" sz="32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115399"/>
              </p:ext>
            </p:extLst>
          </p:nvPr>
        </p:nvGraphicFramePr>
        <p:xfrm>
          <a:off x="336175" y="2269378"/>
          <a:ext cx="1145689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Imagem do CabeÃ§alho da PÃ¡gin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510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95082"/>
            <a:ext cx="10515600" cy="1152806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REFLEXÃO</a:t>
            </a:r>
            <a:endParaRPr lang="pt-PT" sz="3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38200" y="2269378"/>
            <a:ext cx="10515600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(…) Ao nível do 2º ciclo, (…) utilizando narrativas, mas (…) numa UC só e num curto espaço de tempo, (…) estas narrativas (…) são (…) ricas (…) ao nível da experiência pessoal, mas se eu tentar ligar (…) com (…) conceção da enfermagem e com (…) o objetivo major que é a PrS e o bem-estar das pessoas (…) temos dificuldade em trabalhar estas dimensões com os Est. (…).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(Ent2PA) </a:t>
            </a:r>
            <a:endParaRPr lang="pt-PT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95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197108"/>
            <a:ext cx="10515600" cy="76232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REFLEXÃO </a:t>
            </a:r>
            <a:br>
              <a:rPr lang="pt-PT" sz="3200" b="1" dirty="0" smtClean="0">
                <a:solidFill>
                  <a:srgbClr val="002060"/>
                </a:solidFill>
                <a:latin typeface="+mn-lt"/>
              </a:rPr>
            </a:br>
            <a:r>
              <a:rPr lang="pt-PT" sz="2400" b="1" dirty="0" smtClean="0">
                <a:solidFill>
                  <a:srgbClr val="002060"/>
                </a:solidFill>
                <a:latin typeface="+mn-lt"/>
              </a:rPr>
              <a:t>(PRÁTICA BASEADA NA EVIDÊNCIA - PBE)</a:t>
            </a:r>
            <a:endParaRPr lang="pt-PT" sz="24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899074"/>
              </p:ext>
            </p:extLst>
          </p:nvPr>
        </p:nvGraphicFramePr>
        <p:xfrm>
          <a:off x="838200" y="226937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Imagem do CabeÃ§alho da PÃ¡gin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  <p:sp>
        <p:nvSpPr>
          <p:cNvPr id="5" name="Seta curvada para baixo 4"/>
          <p:cNvSpPr/>
          <p:nvPr/>
        </p:nvSpPr>
        <p:spPr>
          <a:xfrm>
            <a:off x="4963886" y="2283666"/>
            <a:ext cx="2264228" cy="929141"/>
          </a:xfrm>
          <a:prstGeom prst="curvedDownArrow">
            <a:avLst/>
          </a:prstGeom>
          <a:solidFill>
            <a:srgbClr val="FFC00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957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66482"/>
            <a:ext cx="10515600" cy="1152806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 smtClean="0">
                <a:solidFill>
                  <a:srgbClr val="002060"/>
                </a:solidFill>
                <a:latin typeface="+mn-lt"/>
              </a:rPr>
              <a:t>CATEGORIA REFLEXÃO </a:t>
            </a:r>
            <a:br>
              <a:rPr lang="pt-PT" sz="3200" b="1" dirty="0" smtClean="0">
                <a:solidFill>
                  <a:srgbClr val="002060"/>
                </a:solidFill>
                <a:latin typeface="+mn-lt"/>
              </a:rPr>
            </a:br>
            <a:r>
              <a:rPr lang="pt-PT" sz="2400" b="1" dirty="0" smtClean="0">
                <a:solidFill>
                  <a:srgbClr val="002060"/>
                </a:solidFill>
                <a:latin typeface="+mn-lt"/>
              </a:rPr>
              <a:t>(PRÁTICA BASEADA NA EVIDÊNCIA - PBE)</a:t>
            </a:r>
            <a:endParaRPr lang="pt-PT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38200" y="2026864"/>
            <a:ext cx="10515600" cy="4351338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PT" sz="24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(…) No último grupo [2º ciclo] (…) a estratégia que adotei foi dar uma determinada temática (…) pesquisarem em (…) plataforma (…) uma determinada matriz que eu gostaria que eles pesquisassem e depois, vieram em sala de aula refletir, (…) com o docente e com os Est. o que o próprio pesquisou e refletiu, (…) conclusões que chegaram a diferenciar ou de o levar a diferenciar a sua própria intervenção. </a:t>
            </a:r>
            <a:r>
              <a:rPr lang="pt-PT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(Ent12PB) </a:t>
            </a:r>
            <a:endParaRPr lang="pt-PT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endParaRPr lang="pt-PT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" y="40201"/>
            <a:ext cx="2348165" cy="10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0"/>
            <a:ext cx="1797424" cy="107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8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66950" y="805429"/>
            <a:ext cx="11248573" cy="892552"/>
          </a:xfrm>
          <a:prstGeom prst="rect">
            <a:avLst/>
          </a:prstGeom>
          <a:solidFill>
            <a:srgbClr val="ECF3FA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</a:p>
          <a:p>
            <a:pPr algn="ctr"/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Aprendizagem da Promoção da Saúde </a:t>
            </a:r>
            <a:r>
              <a:rPr lang="pt-PT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estudantes de enfermagem</a:t>
            </a:r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" descr="Imagem do CabeÃ§alho da PÃ¡gi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6" y="-49572"/>
            <a:ext cx="2348165" cy="6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838481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158430"/>
              </p:ext>
            </p:extLst>
          </p:nvPr>
        </p:nvGraphicFramePr>
        <p:xfrm>
          <a:off x="795867" y="1697981"/>
          <a:ext cx="10651066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5533"/>
                <a:gridCol w="5325533"/>
              </a:tblGrid>
              <a:tr h="424897">
                <a:tc gridSpan="2">
                  <a:txBody>
                    <a:bodyPr/>
                    <a:lstStyle/>
                    <a:p>
                      <a:pPr algn="ctr"/>
                      <a:r>
                        <a:rPr lang="pt-PT" sz="2400" dirty="0" smtClean="0"/>
                        <a:t>PROFESSORES</a:t>
                      </a:r>
                      <a:endParaRPr lang="pt-PT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PT" dirty="0"/>
                    </a:p>
                  </a:txBody>
                  <a:tcPr anchor="ctr"/>
                </a:tc>
              </a:tr>
              <a:tr h="444725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pt-PT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Valorizam a simulação e as narrativas como estratégias educativas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pt-PT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pt-PT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Salientam as narrativas escritas</a:t>
                      </a:r>
                    </a:p>
                    <a:p>
                      <a:pPr marL="261938" marR="0" lvl="0" indent="-2619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PT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pt-PT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Utilizam a reflexão sob a forma de narrativas orais e prática baseada na evidência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PT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pt-PT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Consideram-se como parceiros dos estudantes </a:t>
                      </a:r>
                      <a:r>
                        <a:rPr kumimoji="0" lang="pt-PT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na conjugação de saberes e processo reflexivo</a:t>
                      </a:r>
                      <a:endParaRPr kumimoji="0" lang="pt-PT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pt-PT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Seta para a esquerda e para a direita 9"/>
          <p:cNvSpPr/>
          <p:nvPr/>
        </p:nvSpPr>
        <p:spPr>
          <a:xfrm>
            <a:off x="5600019" y="6184024"/>
            <a:ext cx="1001486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Seta para a esquerda e para a direita 15"/>
          <p:cNvSpPr/>
          <p:nvPr/>
        </p:nvSpPr>
        <p:spPr>
          <a:xfrm>
            <a:off x="5590493" y="2586352"/>
            <a:ext cx="1001486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6923314" y="3643086"/>
            <a:ext cx="1872343" cy="158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6400800" y="3875314"/>
            <a:ext cx="465908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defRPr/>
            </a:pPr>
            <a:r>
              <a:rPr lang="pt-PT" sz="2400">
                <a:solidFill>
                  <a:srgbClr val="002060"/>
                </a:solidFill>
                <a:cs typeface="Arial" panose="020B0604020202020204" pitchFamily="34" charset="0"/>
              </a:rPr>
              <a:t>Tendência dos professores para as tipologias de aprendizagem contextual, sintática e investigativa</a:t>
            </a:r>
            <a:endParaRPr lang="pt-PT" sz="24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78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76475" y="1271869"/>
            <a:ext cx="11248573" cy="892552"/>
          </a:xfrm>
          <a:prstGeom prst="rect">
            <a:avLst/>
          </a:prstGeom>
          <a:solidFill>
            <a:srgbClr val="ECF3FA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</a:p>
          <a:p>
            <a:pPr lvl="0" algn="ctr"/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Aprendizagem da Promoção da Saúde nos estudantes </a:t>
            </a:r>
            <a:r>
              <a:rPr lang="pt-PT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enfermagem</a:t>
            </a:r>
          </a:p>
        </p:txBody>
      </p:sp>
      <p:pic>
        <p:nvPicPr>
          <p:cNvPr id="21" name="Picture 2" descr="Imagem do CabeÃ§alho da PÃ¡gi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6" y="-93115"/>
            <a:ext cx="2348165" cy="6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838481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801698"/>
              </p:ext>
            </p:extLst>
          </p:nvPr>
        </p:nvGraphicFramePr>
        <p:xfrm>
          <a:off x="696685" y="3017765"/>
          <a:ext cx="1079863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863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/>
                        <a:t>PROFESSORES E ESTUDANTES</a:t>
                      </a:r>
                      <a:endParaRPr lang="pt-PT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Valorizam a simulação para aprendizagem de conceitos essenciais e desenvolvimento de capacidades dos estudantes como promotores de saúde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PT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8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95835" y="23260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>
              <a:solidFill>
                <a:prstClr val="black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273268" y="2762363"/>
            <a:ext cx="9654987" cy="27689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PT" sz="3600" b="1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PROMOÇÃO DA SAÚDE NOS CURRICULA DE </a:t>
            </a:r>
            <a:r>
              <a:rPr lang="pt-PT" sz="3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ENFERMAGEM</a:t>
            </a:r>
            <a:endParaRPr lang="pt-PT" sz="36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pt-PT" sz="3600" b="1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CONHECIMENTO DOS PROFESSORES </a:t>
            </a:r>
            <a:endParaRPr lang="pt-PT" sz="36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pt-PT" sz="3600" b="1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 SENTIDOS ATRIBUÍDOS PELOS ESTUDANTES</a:t>
            </a:r>
            <a:endParaRPr lang="pt-PT" sz="36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Imagem do CabeÃ§alho da PÃ¡gi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45722"/>
            <a:ext cx="2695099" cy="173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9668435" y="-45105"/>
            <a:ext cx="2523565" cy="193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42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4762" y="1072113"/>
            <a:ext cx="12192000" cy="5785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Amendoeira, J. (2000). O cuidado de enfermagem-que sentido (s)? In M.A.M. Costa, M.G. Mestrinho &amp; M. J Sampaio (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Eds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Ensino de enfermagem: processos e percursos de formação – balanço de um projeto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(66-77). Lisboa: Ministério da Saúde, Departamento de Recursos Humanos da Saúde.</a:t>
            </a:r>
          </a:p>
          <a:p>
            <a:pPr marL="180340" indent="-180340" algn="just">
              <a:lnSpc>
                <a:spcPct val="107000"/>
              </a:lnSpc>
              <a:spcAft>
                <a:spcPts val="800"/>
              </a:spcAft>
            </a:pP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Antonovsky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A. (1996). The </a:t>
            </a: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salutogenic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model as a theory to guide health promotion. </a:t>
            </a:r>
            <a:r>
              <a:rPr lang="pt-PT" sz="1400" i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400" i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Promotion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400" i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International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11 (1), 11-18. </a:t>
            </a:r>
          </a:p>
          <a:p>
            <a:pPr marL="180340" indent="-180340" algn="just">
              <a:lnSpc>
                <a:spcPct val="107000"/>
              </a:lnSpc>
              <a:spcAft>
                <a:spcPts val="800"/>
              </a:spcAft>
            </a:pP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Bardin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L. (2011).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de conteúdo 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(4ªed). Lisboa: Edições 70. (Original publicado em 1977).</a:t>
            </a: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Bevis, O.E. &amp; Watson, J. (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.) (2005).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Rumo a um curriculum de cuidar: uma nova pedagogia para a enfermagem. Loures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Lusociência. </a:t>
            </a: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Bogdan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R., &amp;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Biklen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(2010).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Investigação qualitativa em educação: uma introdução à teoria e aos métodos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Porto: Porto Editora. (Original publicado em 1991).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Gaspar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M.I., &amp; Roldão, M.C (2007).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Elementos do desenvolvimento curricular.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Lisboa:Universidade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Aberta.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Gil, A. C. (2010). 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elaborar projetos de pesquisa (5ªed) São Paulo: Atlas. 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(Original </a:t>
            </a: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publicado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1987</a:t>
            </a:r>
            <a:r>
              <a:rPr lang="en-CA" sz="14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80000" indent="-180340" algn="just">
              <a:lnSpc>
                <a:spcPct val="115000"/>
              </a:lnSpc>
              <a:spcAft>
                <a:spcPts val="900"/>
              </a:spcAft>
            </a:pP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Laperrièrre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A. (2003). A observação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directa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. In B.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Gauthier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Dir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). 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Investigação Social - da problemática à colheita de dados 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(3ª ed.) (pp.15-32). Loures: Lusociência. (Original publicado em 2000) </a:t>
            </a:r>
          </a:p>
          <a:p>
            <a:pPr marL="180000" indent="-180340" algn="just">
              <a:lnSpc>
                <a:spcPct val="115000"/>
              </a:lnSpc>
              <a:spcAft>
                <a:spcPts val="900"/>
              </a:spcAft>
            </a:pPr>
            <a:r>
              <a:rPr lang="pt-PT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Poupart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J. (2010). A entrevista de tipo qualitativo: considerações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epistemologicas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teóricas e metodológicas. In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Poupart,et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 al. 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A pesquisa qualitativa: enfoques </a:t>
            </a:r>
            <a:r>
              <a:rPr lang="pt-PT" sz="1400" i="1" dirty="0" err="1">
                <a:solidFill>
                  <a:srgbClr val="000000"/>
                </a:solidFill>
                <a:latin typeface="Arial" panose="020B0604020202020204" pitchFamily="34" charset="0"/>
              </a:rPr>
              <a:t>epistemologicos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 e </a:t>
            </a:r>
            <a:r>
              <a:rPr lang="pt-PT" sz="1400" i="1" dirty="0" err="1">
                <a:solidFill>
                  <a:srgbClr val="000000"/>
                </a:solidFill>
                <a:latin typeface="Arial" panose="020B0604020202020204" pitchFamily="34" charset="0"/>
              </a:rPr>
              <a:t>metodologicos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. (2ªed) (pp.215-253). Petrópolis: Vozes. (Original publicado em 1997). </a:t>
            </a:r>
            <a:endParaRPr lang="pt-PT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80000" indent="-180340" algn="just">
              <a:lnSpc>
                <a:spcPct val="115000"/>
              </a:lnSpc>
              <a:spcAft>
                <a:spcPts val="900"/>
              </a:spcAft>
            </a:pPr>
            <a:r>
              <a:rPr lang="pt-PT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Quivy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R. &amp;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Campenhoudt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L. (2008). 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Manual de investigação em ciências sociais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(5ª ed). Lisboa: Gradiva. (Original publicado em 1992). </a:t>
            </a:r>
            <a:endParaRPr lang="en-CA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000" indent="-180340" algn="just">
              <a:lnSpc>
                <a:spcPct val="115000"/>
              </a:lnSpc>
              <a:spcAft>
                <a:spcPts val="900"/>
              </a:spcAft>
            </a:pP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Roldão, M. C. (2003). 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Gestão do currículo e avaliação de competências: as questões dos professores. 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Lisboa: Presença </a:t>
            </a:r>
            <a:endParaRPr lang="en-CA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 indent="-180340" algn="just">
              <a:lnSpc>
                <a:spcPct val="115000"/>
              </a:lnSpc>
              <a:spcAft>
                <a:spcPts val="900"/>
              </a:spcAft>
            </a:pP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Sá-Silva, J. R., Almeida, C. D., &amp; </a:t>
            </a:r>
            <a:r>
              <a:rPr lang="pt-PT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Guindani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, J.F. (2009). Pesquisa documental: pistas teóricas e metodológicas. </a:t>
            </a:r>
            <a:r>
              <a:rPr lang="pt-PT" sz="1400" i="1" dirty="0">
                <a:solidFill>
                  <a:srgbClr val="000000"/>
                </a:solidFill>
                <a:latin typeface="Arial" panose="020B0604020202020204" pitchFamily="34" charset="0"/>
              </a:rPr>
              <a:t>Revista Brasileira de História &amp; Ciências Sociais, </a:t>
            </a:r>
            <a:r>
              <a:rPr lang="pt-PT" sz="1400" dirty="0">
                <a:solidFill>
                  <a:srgbClr val="000000"/>
                </a:solidFill>
                <a:latin typeface="Arial" panose="020B0604020202020204" pitchFamily="34" charset="0"/>
              </a:rPr>
              <a:t>1 (1), 1-15. </a:t>
            </a: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07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0" y="580921"/>
            <a:ext cx="12192000" cy="523220"/>
          </a:xfrm>
          <a:prstGeom prst="rect">
            <a:avLst/>
          </a:prstGeom>
          <a:solidFill>
            <a:srgbClr val="ECF3FA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 BIBLIOGRÁFICAS</a:t>
            </a:r>
          </a:p>
        </p:txBody>
      </p:sp>
      <p:pic>
        <p:nvPicPr>
          <p:cNvPr id="5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62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62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66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37" y="3424237"/>
            <a:ext cx="9525" cy="9525"/>
          </a:xfrm>
          <a:prstGeom prst="rect">
            <a:avLst/>
          </a:prstGeom>
        </p:spPr>
      </p:pic>
      <p:sp>
        <p:nvSpPr>
          <p:cNvPr id="5" name="Caixa de texto 474"/>
          <p:cNvSpPr txBox="1"/>
          <p:nvPr/>
        </p:nvSpPr>
        <p:spPr>
          <a:xfrm>
            <a:off x="3397250" y="809625"/>
            <a:ext cx="5397500" cy="5238750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pt-PT" sz="1100" kern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7" name="Caixa de texto 474"/>
          <p:cNvSpPr txBox="1"/>
          <p:nvPr/>
        </p:nvSpPr>
        <p:spPr>
          <a:xfrm>
            <a:off x="3402012" y="804862"/>
            <a:ext cx="5397500" cy="5238750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pt-PT" sz="1100" kern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Retângulo 7"/>
          <p:cNvSpPr/>
          <p:nvPr/>
        </p:nvSpPr>
        <p:spPr>
          <a:xfrm>
            <a:off x="0" y="1072113"/>
            <a:ext cx="12192000" cy="5785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Savoie-Zajc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L. A entrevista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semi-dirigida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(2003). In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B.Gauthier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(Dir.)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Investigação social: da problemática à colheita de dados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(3ª ed.), (pp.15-32). Loures: Lusociência. (Original publicado em 2000)</a:t>
            </a: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Spradley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J.P. (1980).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Participant observation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Orlando, USA: Library of Congress Cataloging in Publication Data.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Stake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R.E. (2012).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arte da investigação com estudos de caso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(3ªed.). Lisboa: Fundação Calouste Gulbenkian. (Original publicado em 1995)</a:t>
            </a: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Yin, K. R. (2010). 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Estudo de Caso: </a:t>
            </a:r>
            <a:r>
              <a:rPr lang="pt-PT" sz="1400" i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Planejamento</a:t>
            </a:r>
            <a:r>
              <a:rPr lang="pt-PT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Métodos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(4ªed.). Porto Alegre: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Bookman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(2002). The ‘health promotional’ role of a pre-registration student cohort in the UK: a grounded-theory study.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Nurse Education in Practice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2(3), 197-207.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(2003).Incorporating socio-political health promotion activities in clinical practice. Journal of Clinical Nursing, 12, 668-677.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(2004). Health promotion and health education: advancing the concepts.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Journal of Advanced Nursing,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47 (3), 311-320.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(2007). Reviewing health promotion in nursing education.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Nurse Education Today,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27, 225-237.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(2009). Reconciling the differences between health promotion in nursing and general health promotion.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International Journal of Nursing Studies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46 (6), 865-874.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D. (2011a). Before the cradle and beyond the grave: a lifespan/settings-based framework for health promotion. 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Journal of Clinical Nursing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20, 2183-2194.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Whitehead, D (2011b). Health promotion in nursing: a </a:t>
            </a: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Derridean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discourse </a:t>
            </a:r>
            <a:r>
              <a:rPr lang="en-CA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analysis.</a:t>
            </a:r>
            <a:r>
              <a:rPr lang="en-CA" sz="1400" i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</a:t>
            </a:r>
            <a:r>
              <a:rPr lang="en-CA" sz="14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Promotion International, </a:t>
            </a:r>
            <a:r>
              <a:rPr lang="en-CA" sz="1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26, 117-127. </a:t>
            </a: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en-CA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07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5000"/>
              </a:lnSpc>
              <a:spcAft>
                <a:spcPts val="800"/>
              </a:spcAft>
            </a:pPr>
            <a:endParaRPr lang="pt-PT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0" y="580920"/>
            <a:ext cx="12192000" cy="523220"/>
          </a:xfrm>
          <a:prstGeom prst="rect">
            <a:avLst/>
          </a:prstGeom>
          <a:solidFill>
            <a:srgbClr val="ECF3FA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 BIBLIOGRÁFICAS</a:t>
            </a:r>
          </a:p>
        </p:txBody>
      </p:sp>
      <p:pic>
        <p:nvPicPr>
          <p:cNvPr id="7" name="Picture 2" descr="Imagem do CabeÃ§alho da PÃ¡gi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62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62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2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Posição de Conteú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258195"/>
              </p:ext>
            </p:extLst>
          </p:nvPr>
        </p:nvGraphicFramePr>
        <p:xfrm>
          <a:off x="128588" y="1825625"/>
          <a:ext cx="11958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2" descr="Imagem do CabeÃ§alho da PÃ¡gin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3788"/>
            <a:ext cx="2348165" cy="123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031506" y="-45104"/>
            <a:ext cx="2160494" cy="133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2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1423" y="636941"/>
            <a:ext cx="5553635" cy="74992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pt-PT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pt-PT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Marcador de Posição de Conteúdo 2"/>
          <p:cNvGraphicFramePr>
            <a:graphicFrameLocks noGrp="1"/>
          </p:cNvGraphicFramePr>
          <p:nvPr>
            <p:ph idx="1"/>
            <p:extLst/>
          </p:nvPr>
        </p:nvGraphicFramePr>
        <p:xfrm>
          <a:off x="1622479" y="1465278"/>
          <a:ext cx="9130554" cy="3149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ítulo 1"/>
          <p:cNvSpPr txBox="1">
            <a:spLocks/>
          </p:cNvSpPr>
          <p:nvPr/>
        </p:nvSpPr>
        <p:spPr>
          <a:xfrm>
            <a:off x="387458" y="5171775"/>
            <a:ext cx="2470043" cy="882126"/>
          </a:xfrm>
          <a:prstGeom prst="rect">
            <a:avLst/>
          </a:prstGeom>
          <a:solidFill>
            <a:srgbClr val="ECF3FA"/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dirty="0" smtClean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FINALIDADE</a:t>
            </a:r>
            <a:endParaRPr lang="pt-PT" sz="2800" b="1" dirty="0">
              <a:solidFill>
                <a:srgbClr val="4472C4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5002306" y="4308529"/>
          <a:ext cx="6915891" cy="2549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Seta para a direita 11"/>
          <p:cNvSpPr/>
          <p:nvPr/>
        </p:nvSpPr>
        <p:spPr>
          <a:xfrm>
            <a:off x="3136527" y="5317040"/>
            <a:ext cx="1586753" cy="599666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pic>
        <p:nvPicPr>
          <p:cNvPr id="7" name="Picture 2" descr="Imagem do CabeÃ§alho da PÃ¡gin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123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165976" y="-45104"/>
            <a:ext cx="2026024" cy="123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90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8741" y="1287029"/>
            <a:ext cx="10684984" cy="694401"/>
          </a:xfrm>
          <a:solidFill>
            <a:srgbClr val="ECF3FA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pt-PT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PARADIGMA QUALITATIVO </a:t>
            </a:r>
            <a:endParaRPr lang="pt-PT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638739" y="1981430"/>
            <a:ext cx="10684986" cy="45802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endParaRPr lang="pt-PT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ESTUDO </a:t>
            </a:r>
            <a:r>
              <a:rPr lang="pt-PT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CASO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MULTIPLO 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(Yin, 2010, </a:t>
            </a:r>
            <a:r>
              <a:rPr lang="pt-PT" sz="20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Stake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2012</a:t>
            </a:r>
            <a:r>
              <a:rPr lang="pt-PT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sz="3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eta curvada à direita 6"/>
          <p:cNvSpPr/>
          <p:nvPr/>
        </p:nvSpPr>
        <p:spPr>
          <a:xfrm>
            <a:off x="2100716" y="1634229"/>
            <a:ext cx="1200150" cy="1856067"/>
          </a:xfrm>
          <a:prstGeom prst="curvedRightArrow">
            <a:avLst/>
          </a:prstGeom>
          <a:solidFill>
            <a:srgbClr val="FFC00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black"/>
              </a:solidFill>
            </a:endParaRPr>
          </a:p>
        </p:txBody>
      </p:sp>
      <p:pic>
        <p:nvPicPr>
          <p:cNvPr id="8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2348165" cy="96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968396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4818581" y="4397829"/>
            <a:ext cx="4891476" cy="1741714"/>
            <a:chOff x="4818581" y="4397829"/>
            <a:chExt cx="4891476" cy="1741714"/>
          </a:xfrm>
        </p:grpSpPr>
        <p:graphicFrame>
          <p:nvGraphicFramePr>
            <p:cNvPr id="13" name="Diagrama 12"/>
            <p:cNvGraphicFramePr/>
            <p:nvPr>
              <p:extLst>
                <p:ext uri="{D42A27DB-BD31-4B8C-83A1-F6EECF244321}">
                  <p14:modId xmlns:p14="http://schemas.microsoft.com/office/powerpoint/2010/main" val="2350496974"/>
                </p:ext>
              </p:extLst>
            </p:nvPr>
          </p:nvGraphicFramePr>
          <p:xfrm>
            <a:off x="6836229" y="4397829"/>
            <a:ext cx="2873828" cy="17417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14" name="Seta curvada à direita 13"/>
            <p:cNvSpPr/>
            <p:nvPr/>
          </p:nvSpPr>
          <p:spPr>
            <a:xfrm rot="18750166">
              <a:off x="5146540" y="4340651"/>
              <a:ext cx="1200150" cy="1856067"/>
            </a:xfrm>
            <a:prstGeom prst="curvedRightArrow">
              <a:avLst>
                <a:gd name="adj1" fmla="val 25000"/>
                <a:gd name="adj2" fmla="val 75600"/>
                <a:gd name="adj3" fmla="val 25000"/>
              </a:avLst>
            </a:prstGeom>
            <a:solidFill>
              <a:srgbClr val="FFC000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55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8735" y="459439"/>
            <a:ext cx="11057965" cy="723333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pt-PT" sz="2400" b="1" dirty="0" smtClean="0">
                <a:latin typeface="+mn-lt"/>
              </a:rPr>
              <a:t/>
            </a:r>
            <a:br>
              <a:rPr lang="pt-PT" sz="2400" b="1" dirty="0" smtClean="0">
                <a:latin typeface="+mn-lt"/>
              </a:rPr>
            </a:br>
            <a:r>
              <a:rPr lang="pt-P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FONTES, PARTICIPANTES E TÉCNICAS </a:t>
            </a:r>
            <a:r>
              <a:rPr lang="pt-P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RECOLHA DE </a:t>
            </a:r>
            <a:r>
              <a:rPr lang="pt-PT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</a:t>
            </a:r>
            <a:endParaRPr lang="pt-PT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rma livre 7"/>
          <p:cNvSpPr/>
          <p:nvPr/>
        </p:nvSpPr>
        <p:spPr>
          <a:xfrm>
            <a:off x="7360642" y="4704578"/>
            <a:ext cx="2931791" cy="1992711"/>
          </a:xfrm>
          <a:custGeom>
            <a:avLst/>
            <a:gdLst>
              <a:gd name="connsiteX0" fmla="*/ 0 w 2931791"/>
              <a:gd name="connsiteY0" fmla="*/ 199271 h 1992711"/>
              <a:gd name="connsiteX1" fmla="*/ 199271 w 2931791"/>
              <a:gd name="connsiteY1" fmla="*/ 0 h 1992711"/>
              <a:gd name="connsiteX2" fmla="*/ 2732520 w 2931791"/>
              <a:gd name="connsiteY2" fmla="*/ 0 h 1992711"/>
              <a:gd name="connsiteX3" fmla="*/ 2931791 w 2931791"/>
              <a:gd name="connsiteY3" fmla="*/ 199271 h 1992711"/>
              <a:gd name="connsiteX4" fmla="*/ 2931791 w 2931791"/>
              <a:gd name="connsiteY4" fmla="*/ 1793440 h 1992711"/>
              <a:gd name="connsiteX5" fmla="*/ 2732520 w 2931791"/>
              <a:gd name="connsiteY5" fmla="*/ 1992711 h 1992711"/>
              <a:gd name="connsiteX6" fmla="*/ 199271 w 2931791"/>
              <a:gd name="connsiteY6" fmla="*/ 1992711 h 1992711"/>
              <a:gd name="connsiteX7" fmla="*/ 0 w 2931791"/>
              <a:gd name="connsiteY7" fmla="*/ 1793440 h 1992711"/>
              <a:gd name="connsiteX8" fmla="*/ 0 w 2931791"/>
              <a:gd name="connsiteY8" fmla="*/ 199271 h 1992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1791" h="1992711">
                <a:moveTo>
                  <a:pt x="0" y="199271"/>
                </a:moveTo>
                <a:cubicBezTo>
                  <a:pt x="0" y="89217"/>
                  <a:pt x="89217" y="0"/>
                  <a:pt x="199271" y="0"/>
                </a:cubicBezTo>
                <a:lnTo>
                  <a:pt x="2732520" y="0"/>
                </a:lnTo>
                <a:cubicBezTo>
                  <a:pt x="2842574" y="0"/>
                  <a:pt x="2931791" y="89217"/>
                  <a:pt x="2931791" y="199271"/>
                </a:cubicBezTo>
                <a:lnTo>
                  <a:pt x="2931791" y="1793440"/>
                </a:lnTo>
                <a:cubicBezTo>
                  <a:pt x="2931791" y="1903494"/>
                  <a:pt x="2842574" y="1992711"/>
                  <a:pt x="2732520" y="1992711"/>
                </a:cubicBezTo>
                <a:lnTo>
                  <a:pt x="199271" y="1992711"/>
                </a:lnTo>
                <a:cubicBezTo>
                  <a:pt x="89217" y="1992711"/>
                  <a:pt x="0" y="1903494"/>
                  <a:pt x="0" y="1793440"/>
                </a:cubicBezTo>
                <a:lnTo>
                  <a:pt x="0" y="19927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3311" tIns="541951" rIns="43773" bIns="439773" numCol="1" spcCol="1270" anchor="ctr" anchorCtr="0">
            <a:noAutofit/>
          </a:bodyPr>
          <a:lstStyle/>
          <a:p>
            <a:pPr marL="285750" lvl="1" indent="-285750" algn="just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 estudantes do 1º ciclo</a:t>
            </a:r>
          </a:p>
        </p:txBody>
      </p:sp>
      <p:sp>
        <p:nvSpPr>
          <p:cNvPr id="9" name="Forma livre 8"/>
          <p:cNvSpPr/>
          <p:nvPr/>
        </p:nvSpPr>
        <p:spPr>
          <a:xfrm>
            <a:off x="2034246" y="4835290"/>
            <a:ext cx="2931791" cy="1899136"/>
          </a:xfrm>
          <a:custGeom>
            <a:avLst/>
            <a:gdLst>
              <a:gd name="connsiteX0" fmla="*/ 0 w 2931791"/>
              <a:gd name="connsiteY0" fmla="*/ 189914 h 1899136"/>
              <a:gd name="connsiteX1" fmla="*/ 189914 w 2931791"/>
              <a:gd name="connsiteY1" fmla="*/ 0 h 1899136"/>
              <a:gd name="connsiteX2" fmla="*/ 2741877 w 2931791"/>
              <a:gd name="connsiteY2" fmla="*/ 0 h 1899136"/>
              <a:gd name="connsiteX3" fmla="*/ 2931791 w 2931791"/>
              <a:gd name="connsiteY3" fmla="*/ 189914 h 1899136"/>
              <a:gd name="connsiteX4" fmla="*/ 2931791 w 2931791"/>
              <a:gd name="connsiteY4" fmla="*/ 1709222 h 1899136"/>
              <a:gd name="connsiteX5" fmla="*/ 2741877 w 2931791"/>
              <a:gd name="connsiteY5" fmla="*/ 1899136 h 1899136"/>
              <a:gd name="connsiteX6" fmla="*/ 189914 w 2931791"/>
              <a:gd name="connsiteY6" fmla="*/ 1899136 h 1899136"/>
              <a:gd name="connsiteX7" fmla="*/ 0 w 2931791"/>
              <a:gd name="connsiteY7" fmla="*/ 1709222 h 1899136"/>
              <a:gd name="connsiteX8" fmla="*/ 0 w 2931791"/>
              <a:gd name="connsiteY8" fmla="*/ 189914 h 189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1791" h="1899136">
                <a:moveTo>
                  <a:pt x="0" y="189914"/>
                </a:moveTo>
                <a:cubicBezTo>
                  <a:pt x="0" y="85027"/>
                  <a:pt x="85027" y="0"/>
                  <a:pt x="189914" y="0"/>
                </a:cubicBezTo>
                <a:lnTo>
                  <a:pt x="2741877" y="0"/>
                </a:lnTo>
                <a:cubicBezTo>
                  <a:pt x="2846764" y="0"/>
                  <a:pt x="2931791" y="85027"/>
                  <a:pt x="2931791" y="189914"/>
                </a:cubicBezTo>
                <a:lnTo>
                  <a:pt x="2931791" y="1709222"/>
                </a:lnTo>
                <a:cubicBezTo>
                  <a:pt x="2931791" y="1814109"/>
                  <a:pt x="2846764" y="1899136"/>
                  <a:pt x="2741877" y="1899136"/>
                </a:cubicBezTo>
                <a:lnTo>
                  <a:pt x="189914" y="1899136"/>
                </a:lnTo>
                <a:cubicBezTo>
                  <a:pt x="85027" y="1899136"/>
                  <a:pt x="0" y="1814109"/>
                  <a:pt x="0" y="1709222"/>
                </a:cubicBezTo>
                <a:lnTo>
                  <a:pt x="0" y="18991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18" tIns="516502" rIns="921256" bIns="41718" numCol="1" spcCol="1270" anchor="t" anchorCtr="0">
            <a:noAutofit/>
          </a:bodyPr>
          <a:lstStyle/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Professores - 17</a:t>
            </a: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endParaRPr lang="pt-PT" sz="1300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Estudantes</a:t>
            </a:r>
          </a:p>
          <a:p>
            <a:pPr marL="571500" lvl="2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16 do 1º ciclo</a:t>
            </a:r>
          </a:p>
          <a:p>
            <a:pPr marL="571500" lvl="2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do 2º ciclo</a:t>
            </a:r>
          </a:p>
        </p:txBody>
      </p:sp>
      <p:sp>
        <p:nvSpPr>
          <p:cNvPr id="10" name="Forma livre 9"/>
          <p:cNvSpPr/>
          <p:nvPr/>
        </p:nvSpPr>
        <p:spPr>
          <a:xfrm>
            <a:off x="7352593" y="1391070"/>
            <a:ext cx="2931791" cy="1899136"/>
          </a:xfrm>
          <a:custGeom>
            <a:avLst/>
            <a:gdLst>
              <a:gd name="connsiteX0" fmla="*/ 0 w 2931791"/>
              <a:gd name="connsiteY0" fmla="*/ 189914 h 1899136"/>
              <a:gd name="connsiteX1" fmla="*/ 189914 w 2931791"/>
              <a:gd name="connsiteY1" fmla="*/ 0 h 1899136"/>
              <a:gd name="connsiteX2" fmla="*/ 2741877 w 2931791"/>
              <a:gd name="connsiteY2" fmla="*/ 0 h 1899136"/>
              <a:gd name="connsiteX3" fmla="*/ 2931791 w 2931791"/>
              <a:gd name="connsiteY3" fmla="*/ 189914 h 1899136"/>
              <a:gd name="connsiteX4" fmla="*/ 2931791 w 2931791"/>
              <a:gd name="connsiteY4" fmla="*/ 1709222 h 1899136"/>
              <a:gd name="connsiteX5" fmla="*/ 2741877 w 2931791"/>
              <a:gd name="connsiteY5" fmla="*/ 1899136 h 1899136"/>
              <a:gd name="connsiteX6" fmla="*/ 189914 w 2931791"/>
              <a:gd name="connsiteY6" fmla="*/ 1899136 h 1899136"/>
              <a:gd name="connsiteX7" fmla="*/ 0 w 2931791"/>
              <a:gd name="connsiteY7" fmla="*/ 1709222 h 1899136"/>
              <a:gd name="connsiteX8" fmla="*/ 0 w 2931791"/>
              <a:gd name="connsiteY8" fmla="*/ 189914 h 189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1791" h="1899136">
                <a:moveTo>
                  <a:pt x="0" y="189914"/>
                </a:moveTo>
                <a:cubicBezTo>
                  <a:pt x="0" y="85027"/>
                  <a:pt x="85027" y="0"/>
                  <a:pt x="189914" y="0"/>
                </a:cubicBezTo>
                <a:lnTo>
                  <a:pt x="2741877" y="0"/>
                </a:lnTo>
                <a:cubicBezTo>
                  <a:pt x="2846764" y="0"/>
                  <a:pt x="2931791" y="85027"/>
                  <a:pt x="2931791" y="189914"/>
                </a:cubicBezTo>
                <a:lnTo>
                  <a:pt x="2931791" y="1709222"/>
                </a:lnTo>
                <a:cubicBezTo>
                  <a:pt x="2931791" y="1814109"/>
                  <a:pt x="2846764" y="1899136"/>
                  <a:pt x="2741877" y="1899136"/>
                </a:cubicBezTo>
                <a:lnTo>
                  <a:pt x="189914" y="1899136"/>
                </a:lnTo>
                <a:cubicBezTo>
                  <a:pt x="85027" y="1899136"/>
                  <a:pt x="0" y="1814109"/>
                  <a:pt x="0" y="1709222"/>
                </a:cubicBezTo>
                <a:lnTo>
                  <a:pt x="0" y="18991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9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1255" tIns="401718" rIns="41719" bIns="516502" numCol="1" spcCol="1270" anchor="ctr" anchorCtr="0">
            <a:noAutofit/>
          </a:bodyPr>
          <a:lstStyle/>
          <a:p>
            <a:pPr marL="285750" lvl="1" indent="-28575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Relatórios de estágio</a:t>
            </a:r>
          </a:p>
          <a:p>
            <a:pPr marL="0" lvl="1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pt-PT" sz="1300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Reflexões críticas</a:t>
            </a:r>
          </a:p>
        </p:txBody>
      </p:sp>
      <p:sp>
        <p:nvSpPr>
          <p:cNvPr id="11" name="Forma livre 10"/>
          <p:cNvSpPr/>
          <p:nvPr/>
        </p:nvSpPr>
        <p:spPr>
          <a:xfrm>
            <a:off x="1911884" y="1341312"/>
            <a:ext cx="2931791" cy="1899136"/>
          </a:xfrm>
          <a:custGeom>
            <a:avLst/>
            <a:gdLst>
              <a:gd name="connsiteX0" fmla="*/ 0 w 2931791"/>
              <a:gd name="connsiteY0" fmla="*/ 189914 h 1899136"/>
              <a:gd name="connsiteX1" fmla="*/ 189914 w 2931791"/>
              <a:gd name="connsiteY1" fmla="*/ 0 h 1899136"/>
              <a:gd name="connsiteX2" fmla="*/ 2741877 w 2931791"/>
              <a:gd name="connsiteY2" fmla="*/ 0 h 1899136"/>
              <a:gd name="connsiteX3" fmla="*/ 2931791 w 2931791"/>
              <a:gd name="connsiteY3" fmla="*/ 189914 h 1899136"/>
              <a:gd name="connsiteX4" fmla="*/ 2931791 w 2931791"/>
              <a:gd name="connsiteY4" fmla="*/ 1709222 h 1899136"/>
              <a:gd name="connsiteX5" fmla="*/ 2741877 w 2931791"/>
              <a:gd name="connsiteY5" fmla="*/ 1899136 h 1899136"/>
              <a:gd name="connsiteX6" fmla="*/ 189914 w 2931791"/>
              <a:gd name="connsiteY6" fmla="*/ 1899136 h 1899136"/>
              <a:gd name="connsiteX7" fmla="*/ 0 w 2931791"/>
              <a:gd name="connsiteY7" fmla="*/ 1709222 h 1899136"/>
              <a:gd name="connsiteX8" fmla="*/ 0 w 2931791"/>
              <a:gd name="connsiteY8" fmla="*/ 189914 h 189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1791" h="1899136">
                <a:moveTo>
                  <a:pt x="0" y="189914"/>
                </a:moveTo>
                <a:cubicBezTo>
                  <a:pt x="0" y="85027"/>
                  <a:pt x="85027" y="0"/>
                  <a:pt x="189914" y="0"/>
                </a:cubicBezTo>
                <a:lnTo>
                  <a:pt x="2741877" y="0"/>
                </a:lnTo>
                <a:cubicBezTo>
                  <a:pt x="2846764" y="0"/>
                  <a:pt x="2931791" y="85027"/>
                  <a:pt x="2931791" y="189914"/>
                </a:cubicBezTo>
                <a:lnTo>
                  <a:pt x="2931791" y="1709222"/>
                </a:lnTo>
                <a:cubicBezTo>
                  <a:pt x="2931791" y="1814109"/>
                  <a:pt x="2846764" y="1899136"/>
                  <a:pt x="2741877" y="1899136"/>
                </a:cubicBezTo>
                <a:lnTo>
                  <a:pt x="189914" y="1899136"/>
                </a:lnTo>
                <a:cubicBezTo>
                  <a:pt x="85027" y="1899136"/>
                  <a:pt x="0" y="1814109"/>
                  <a:pt x="0" y="1709222"/>
                </a:cubicBezTo>
                <a:lnTo>
                  <a:pt x="0" y="189914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 w="28575">
            <a:solidFill>
              <a:schemeClr val="accent4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18" tIns="185718" rIns="921256" bIns="516502" numCol="1" spcCol="1270" anchor="ctr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endParaRPr lang="pt-PT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1" indent="-114300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endParaRPr lang="pt-PT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Curricula de enfermagem de 1º e 2º ciclo (CMEC e CPLEEC)</a:t>
            </a: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Documentos operacionais de ensino teórico</a:t>
            </a:r>
            <a:endParaRPr lang="pt-PT" sz="1300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pt-PT" sz="13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Documentos operacionais de ensino clínico 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endParaRPr lang="pt-PT" sz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2" name="Forma livre 11"/>
          <p:cNvSpPr/>
          <p:nvPr/>
        </p:nvSpPr>
        <p:spPr>
          <a:xfrm>
            <a:off x="3725889" y="1731274"/>
            <a:ext cx="2336153" cy="2336153"/>
          </a:xfrm>
          <a:custGeom>
            <a:avLst/>
            <a:gdLst>
              <a:gd name="connsiteX0" fmla="*/ 0 w 2336153"/>
              <a:gd name="connsiteY0" fmla="*/ 2336153 h 2336153"/>
              <a:gd name="connsiteX1" fmla="*/ 2336153 w 2336153"/>
              <a:gd name="connsiteY1" fmla="*/ 0 h 2336153"/>
              <a:gd name="connsiteX2" fmla="*/ 2336153 w 2336153"/>
              <a:gd name="connsiteY2" fmla="*/ 2336153 h 2336153"/>
              <a:gd name="connsiteX3" fmla="*/ 0 w 2336153"/>
              <a:gd name="connsiteY3" fmla="*/ 2336153 h 233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153" h="2336153">
                <a:moveTo>
                  <a:pt x="0" y="2336153"/>
                </a:moveTo>
                <a:cubicBezTo>
                  <a:pt x="0" y="1045931"/>
                  <a:pt x="1045931" y="0"/>
                  <a:pt x="2336153" y="0"/>
                </a:cubicBezTo>
                <a:lnTo>
                  <a:pt x="2336153" y="2336153"/>
                </a:lnTo>
                <a:lnTo>
                  <a:pt x="0" y="233615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4243" tIns="826483" rIns="142240" bIns="14224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documental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 (2010);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Quivy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Campenhoudt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(2008);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Lakatos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Marconi (2010); Sá-Silva, Almeida e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Guindani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(2009)</a:t>
            </a:r>
          </a:p>
        </p:txBody>
      </p:sp>
      <p:sp>
        <p:nvSpPr>
          <p:cNvPr id="13" name="Forma livre 12"/>
          <p:cNvSpPr/>
          <p:nvPr/>
        </p:nvSpPr>
        <p:spPr>
          <a:xfrm>
            <a:off x="6125281" y="1726625"/>
            <a:ext cx="2336153" cy="2336153"/>
          </a:xfrm>
          <a:custGeom>
            <a:avLst/>
            <a:gdLst>
              <a:gd name="connsiteX0" fmla="*/ 0 w 2336153"/>
              <a:gd name="connsiteY0" fmla="*/ 2336153 h 2336153"/>
              <a:gd name="connsiteX1" fmla="*/ 2336153 w 2336153"/>
              <a:gd name="connsiteY1" fmla="*/ 0 h 2336153"/>
              <a:gd name="connsiteX2" fmla="*/ 2336153 w 2336153"/>
              <a:gd name="connsiteY2" fmla="*/ 2336153 h 2336153"/>
              <a:gd name="connsiteX3" fmla="*/ 0 w 2336153"/>
              <a:gd name="connsiteY3" fmla="*/ 2336153 h 233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153" h="2336153">
                <a:moveTo>
                  <a:pt x="0" y="0"/>
                </a:moveTo>
                <a:cubicBezTo>
                  <a:pt x="1290222" y="0"/>
                  <a:pt x="2336153" y="1045931"/>
                  <a:pt x="2336153" y="2336153"/>
                </a:cubicBezTo>
                <a:lnTo>
                  <a:pt x="0" y="23361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26483" rIns="684243" bIns="14224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documental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 (2010);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Quivy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Campenhoudt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(2008);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Lakatos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Marconi (2010); Sá-Silva, Almeida e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Guindani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(2009)</a:t>
            </a:r>
          </a:p>
        </p:txBody>
      </p:sp>
      <p:sp>
        <p:nvSpPr>
          <p:cNvPr id="14" name="Forma livre 13"/>
          <p:cNvSpPr/>
          <p:nvPr/>
        </p:nvSpPr>
        <p:spPr>
          <a:xfrm>
            <a:off x="6152193" y="4202619"/>
            <a:ext cx="2336154" cy="2336153"/>
          </a:xfrm>
          <a:custGeom>
            <a:avLst/>
            <a:gdLst>
              <a:gd name="connsiteX0" fmla="*/ 0 w 2336153"/>
              <a:gd name="connsiteY0" fmla="*/ 2336153 h 2336153"/>
              <a:gd name="connsiteX1" fmla="*/ 2336153 w 2336153"/>
              <a:gd name="connsiteY1" fmla="*/ 0 h 2336153"/>
              <a:gd name="connsiteX2" fmla="*/ 2336153 w 2336153"/>
              <a:gd name="connsiteY2" fmla="*/ 2336153 h 2336153"/>
              <a:gd name="connsiteX3" fmla="*/ 0 w 2336153"/>
              <a:gd name="connsiteY3" fmla="*/ 2336153 h 233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153" h="2336153">
                <a:moveTo>
                  <a:pt x="2336153" y="0"/>
                </a:moveTo>
                <a:cubicBezTo>
                  <a:pt x="2336153" y="1290222"/>
                  <a:pt x="1290222" y="2336153"/>
                  <a:pt x="0" y="2336153"/>
                </a:cubicBezTo>
                <a:lnTo>
                  <a:pt x="0" y="0"/>
                </a:lnTo>
                <a:lnTo>
                  <a:pt x="233615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2000" tIns="576000" rIns="684244" bIns="826483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Observação participante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Spradley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(1980);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Lapérrière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(2003)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sz="2000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orma livre 14"/>
          <p:cNvSpPr/>
          <p:nvPr/>
        </p:nvSpPr>
        <p:spPr>
          <a:xfrm>
            <a:off x="3708135" y="4216075"/>
            <a:ext cx="2336153" cy="2336153"/>
          </a:xfrm>
          <a:custGeom>
            <a:avLst/>
            <a:gdLst>
              <a:gd name="connsiteX0" fmla="*/ 0 w 2336153"/>
              <a:gd name="connsiteY0" fmla="*/ 2336153 h 2336153"/>
              <a:gd name="connsiteX1" fmla="*/ 2336153 w 2336153"/>
              <a:gd name="connsiteY1" fmla="*/ 0 h 2336153"/>
              <a:gd name="connsiteX2" fmla="*/ 2336153 w 2336153"/>
              <a:gd name="connsiteY2" fmla="*/ 2336153 h 2336153"/>
              <a:gd name="connsiteX3" fmla="*/ 0 w 2336153"/>
              <a:gd name="connsiteY3" fmla="*/ 2336153 h 233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153" h="2336153">
                <a:moveTo>
                  <a:pt x="2336153" y="2336153"/>
                </a:moveTo>
                <a:cubicBezTo>
                  <a:pt x="1045931" y="2336153"/>
                  <a:pt x="0" y="1290222"/>
                  <a:pt x="0" y="0"/>
                </a:cubicBezTo>
                <a:lnTo>
                  <a:pt x="2336153" y="0"/>
                </a:lnTo>
                <a:lnTo>
                  <a:pt x="2336153" y="233615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4243" tIns="360000" rIns="288000" bIns="826483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Entrevistas </a:t>
            </a:r>
            <a:r>
              <a:rPr lang="pt-PT" sz="20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semiestru-turadas</a:t>
            </a:r>
            <a:endParaRPr lang="pt-PT" sz="2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Bogdan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Biklen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(2010);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Savoie-Zajc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(2003); </a:t>
            </a:r>
            <a:r>
              <a:rPr lang="pt-PT" sz="12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</a:t>
            </a:r>
            <a:r>
              <a:rPr lang="pt-PT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(2005)</a:t>
            </a:r>
          </a:p>
        </p:txBody>
      </p:sp>
      <p:sp>
        <p:nvSpPr>
          <p:cNvPr id="16" name="Seta circular 15"/>
          <p:cNvSpPr/>
          <p:nvPr/>
        </p:nvSpPr>
        <p:spPr>
          <a:xfrm>
            <a:off x="5708591" y="3704038"/>
            <a:ext cx="806593" cy="701385"/>
          </a:xfrm>
          <a:prstGeom prst="circular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Seta circular 16"/>
          <p:cNvSpPr/>
          <p:nvPr/>
        </p:nvSpPr>
        <p:spPr>
          <a:xfrm rot="10800000">
            <a:off x="5681296" y="3878259"/>
            <a:ext cx="806593" cy="701385"/>
          </a:xfrm>
          <a:prstGeom prst="circular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-45104"/>
            <a:ext cx="1772343" cy="55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55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38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ta para baixo 30"/>
          <p:cNvSpPr/>
          <p:nvPr/>
        </p:nvSpPr>
        <p:spPr>
          <a:xfrm>
            <a:off x="3502688" y="487779"/>
            <a:ext cx="1054100" cy="3736975"/>
          </a:xfrm>
          <a:prstGeom prst="downArrow">
            <a:avLst/>
          </a:prstGeom>
          <a:solidFill>
            <a:schemeClr val="bg2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0" name="Caixa de texto 461"/>
          <p:cNvSpPr txBox="1"/>
          <p:nvPr/>
        </p:nvSpPr>
        <p:spPr>
          <a:xfrm>
            <a:off x="224589" y="6166395"/>
            <a:ext cx="11662611" cy="4810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0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800"/>
              </a:spcAft>
            </a:pPr>
            <a:r>
              <a:rPr lang="pt-PT" sz="1300" b="1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PROMOÇÃO DA SAÚDE NOS CURRICULA DE ENFERMAGEM: CONHECIMENTOS DOS PROFESSORES E SENTIDOS ATRIBUÍDOS PELOS ESTUDANTES À APRENDIZAGEM DA PROMOÇÃO DA SAÚDE</a:t>
            </a:r>
            <a:endParaRPr lang="pt-PT" sz="1300" b="1" dirty="0">
              <a:solidFill>
                <a:srgbClr val="5B9BD5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Seta curvada à esquerda 24"/>
          <p:cNvSpPr/>
          <p:nvPr/>
        </p:nvSpPr>
        <p:spPr>
          <a:xfrm>
            <a:off x="9474151" y="5494745"/>
            <a:ext cx="398196" cy="563338"/>
          </a:xfrm>
          <a:prstGeom prst="curvedLeftArrow">
            <a:avLst>
              <a:gd name="adj1" fmla="val 25000"/>
              <a:gd name="adj2" fmla="val 58532"/>
              <a:gd name="adj3" fmla="val 25000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801">
              <a:solidFill>
                <a:prstClr val="white"/>
              </a:solidFill>
            </a:endParaRPr>
          </a:p>
        </p:txBody>
      </p:sp>
      <p:sp>
        <p:nvSpPr>
          <p:cNvPr id="26" name="Seta curvada à direita 25"/>
          <p:cNvSpPr/>
          <p:nvPr/>
        </p:nvSpPr>
        <p:spPr>
          <a:xfrm>
            <a:off x="3059013" y="5513009"/>
            <a:ext cx="442874" cy="545074"/>
          </a:xfrm>
          <a:prstGeom prst="curvedRightArrow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801">
              <a:solidFill>
                <a:prstClr val="white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/>
          </p:nvPr>
        </p:nvGraphicFramePr>
        <p:xfrm>
          <a:off x="2951137" y="43080"/>
          <a:ext cx="6985499" cy="5343353"/>
        </p:xfrm>
        <a:graphic>
          <a:graphicData uri="http://schemas.openxmlformats.org/drawingml/2006/table">
            <a:tbl>
              <a:tblPr firstRow="1" firstCol="1" bandRow="1"/>
              <a:tblGrid>
                <a:gridCol w="2271938">
                  <a:extLst>
                    <a:ext uri="{9D8B030D-6E8A-4147-A177-3AD203B41FA5}">
                      <a16:colId xmlns:a16="http://schemas.microsoft.com/office/drawing/2014/main" xmlns="" val="1010005298"/>
                    </a:ext>
                  </a:extLst>
                </a:gridCol>
                <a:gridCol w="224692">
                  <a:extLst>
                    <a:ext uri="{9D8B030D-6E8A-4147-A177-3AD203B41FA5}">
                      <a16:colId xmlns:a16="http://schemas.microsoft.com/office/drawing/2014/main" xmlns="" val="379473060"/>
                    </a:ext>
                  </a:extLst>
                </a:gridCol>
                <a:gridCol w="2031206">
                  <a:extLst>
                    <a:ext uri="{9D8B030D-6E8A-4147-A177-3AD203B41FA5}">
                      <a16:colId xmlns:a16="http://schemas.microsoft.com/office/drawing/2014/main" xmlns="" val="3854293586"/>
                    </a:ext>
                  </a:extLst>
                </a:gridCol>
                <a:gridCol w="224997">
                  <a:extLst>
                    <a:ext uri="{9D8B030D-6E8A-4147-A177-3AD203B41FA5}">
                      <a16:colId xmlns:a16="http://schemas.microsoft.com/office/drawing/2014/main" xmlns="" val="4241698634"/>
                    </a:ext>
                  </a:extLst>
                </a:gridCol>
                <a:gridCol w="2232666">
                  <a:extLst>
                    <a:ext uri="{9D8B030D-6E8A-4147-A177-3AD203B41FA5}">
                      <a16:colId xmlns:a16="http://schemas.microsoft.com/office/drawing/2014/main" xmlns="" val="2779904252"/>
                    </a:ext>
                  </a:extLst>
                </a:gridCol>
              </a:tblGrid>
              <a:tr h="222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1ª FASE</a:t>
                      </a:r>
                      <a:endParaRPr lang="pt-PT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2ª FASE</a:t>
                      </a:r>
                      <a:endParaRPr lang="pt-PT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3ª FASE</a:t>
                      </a:r>
                      <a:endParaRPr lang="pt-PT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2305475"/>
                  </a:ext>
                </a:extLst>
              </a:tr>
              <a:tr h="50973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Pesquisa </a:t>
                      </a: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 curricula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Conteúdos de </a:t>
                      </a:r>
                      <a:r>
                        <a:rPr lang="pt-PT" sz="105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Promoção da Saúde 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Pesquisa dos documentos operacionais de ensino teórico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Conteúdos mais específicos de </a:t>
                      </a:r>
                      <a:r>
                        <a:rPr lang="pt-PT" sz="105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Promoção da Saúde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Metodologias de abordagem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Métodos de avaliação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Pesquisa dos documentos operacionais de ensino clínico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Conteúdos de </a:t>
                      </a:r>
                      <a:r>
                        <a:rPr lang="pt-PT" sz="105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Promoção da Saúde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Estratégias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Métodos de avaliação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Conteúdo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Reflexões críticas e Relatórios de estágio (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estudantes</a:t>
                      </a: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pt-PT" sz="105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Bardin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2011</a:t>
                      </a:r>
                      <a:r>
                        <a:rPr lang="pt-PT" sz="105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Matriz de Análise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(temas-domínios-categorias)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Indicadores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Observação participante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pt-PT" sz="105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Spradley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1980; </a:t>
                      </a:r>
                      <a:r>
                        <a:rPr lang="pt-PT" sz="105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Laperrière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2003)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Construção dos guiões das entrevistas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pt-PT" sz="105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Savoie-Zajc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2003)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compreensiva</a:t>
                      </a:r>
                    </a:p>
                  </a:txBody>
                  <a:tcPr marL="51338" marR="51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Observação Participante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(estudantes)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PT" sz="105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5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Entrevistas informais no terreno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i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Memos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de domínios culturais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Interpretativa</a:t>
                      </a:r>
                    </a:p>
                  </a:txBody>
                  <a:tcPr marL="51338" marR="51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38" marR="51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PT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PT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Entrevistas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semiestruturadas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(professores e estudantes)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Conteúdo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pt-PT" sz="105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Bardin</a:t>
                      </a: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2011)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PT" sz="105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Matriz de Análise</a:t>
                      </a:r>
                      <a:endParaRPr lang="pt-PT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(temas-domínios-categorias)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5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Análise Interpretativa</a:t>
                      </a:r>
                    </a:p>
                  </a:txBody>
                  <a:tcPr marL="51338" marR="51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2338069"/>
                  </a:ext>
                </a:extLst>
              </a:tr>
            </a:tbl>
          </a:graphicData>
        </a:graphic>
      </p:graphicFrame>
      <p:sp>
        <p:nvSpPr>
          <p:cNvPr id="27" name="Seta para a esquerda e para a direita 26"/>
          <p:cNvSpPr/>
          <p:nvPr/>
        </p:nvSpPr>
        <p:spPr>
          <a:xfrm>
            <a:off x="3566176" y="5292822"/>
            <a:ext cx="5843686" cy="935742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CRUZAMENTO DO MATERIAL PRODUZIDO</a:t>
            </a:r>
          </a:p>
          <a:p>
            <a:pPr algn="ctr"/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documental; Observação participante; Entrevistas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85011" y="2086150"/>
            <a:ext cx="2087347" cy="2000548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pt-PT" sz="2800" b="1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FASES</a:t>
            </a:r>
          </a:p>
          <a:p>
            <a:pPr algn="ctr"/>
            <a:endParaRPr lang="pt-PT" sz="2400" b="1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/>
            <a:r>
              <a:rPr lang="pt-PT" sz="24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Tratamento</a:t>
            </a:r>
          </a:p>
          <a:p>
            <a:pPr algn="ctr"/>
            <a:endParaRPr lang="pt-PT" sz="2400" dirty="0">
              <a:solidFill>
                <a:srgbClr val="4472C4">
                  <a:lumMod val="50000"/>
                </a:srgb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/>
            <a:r>
              <a:rPr lang="pt-PT" sz="2400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Análise</a:t>
            </a:r>
            <a:endParaRPr lang="pt-PT" sz="24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34" name="Seta para a esquerda e para a direita 33"/>
          <p:cNvSpPr/>
          <p:nvPr/>
        </p:nvSpPr>
        <p:spPr>
          <a:xfrm>
            <a:off x="7332002" y="2251725"/>
            <a:ext cx="512762" cy="204787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5" name="Seta para a esquerda e para a direita 34"/>
          <p:cNvSpPr/>
          <p:nvPr/>
        </p:nvSpPr>
        <p:spPr>
          <a:xfrm>
            <a:off x="5099486" y="2284185"/>
            <a:ext cx="503237" cy="198438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6" name="Seta para baixo 35"/>
          <p:cNvSpPr/>
          <p:nvPr/>
        </p:nvSpPr>
        <p:spPr>
          <a:xfrm>
            <a:off x="8615891" y="3832695"/>
            <a:ext cx="269875" cy="33020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7" name="Seta para baixo 36"/>
          <p:cNvSpPr/>
          <p:nvPr/>
        </p:nvSpPr>
        <p:spPr>
          <a:xfrm>
            <a:off x="8606269" y="2619067"/>
            <a:ext cx="300037" cy="30003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8" name="Seta para baixo 37"/>
          <p:cNvSpPr/>
          <p:nvPr/>
        </p:nvSpPr>
        <p:spPr>
          <a:xfrm>
            <a:off x="6293867" y="2592079"/>
            <a:ext cx="300037" cy="32702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sp>
        <p:nvSpPr>
          <p:cNvPr id="39" name="Seta para baixo 38"/>
          <p:cNvSpPr/>
          <p:nvPr/>
        </p:nvSpPr>
        <p:spPr>
          <a:xfrm>
            <a:off x="6311071" y="3932864"/>
            <a:ext cx="292100" cy="31432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>
              <a:solidFill>
                <a:prstClr val="white"/>
              </a:solidFill>
            </a:endParaRPr>
          </a:p>
        </p:txBody>
      </p:sp>
      <p:pic>
        <p:nvPicPr>
          <p:cNvPr id="17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2" y="-45104"/>
            <a:ext cx="2159906" cy="81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m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81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0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3" y="1091266"/>
            <a:ext cx="10515600" cy="1325563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+mn-lt"/>
              </a:rPr>
              <a:t>Sistema de categorias provenientes das diferentes técnicas 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289199"/>
              </p:ext>
            </p:extLst>
          </p:nvPr>
        </p:nvGraphicFramePr>
        <p:xfrm>
          <a:off x="2032004" y="2842807"/>
          <a:ext cx="8127999" cy="268224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{3B4B98B0-60AC-42C2-AFA5-B58CD77FA1E5}</a:tableStyleId>
              </a:tblPr>
              <a:tblGrid>
                <a:gridCol w="2709333"/>
                <a:gridCol w="2709333"/>
                <a:gridCol w="270933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2800" u="none" strike="noStrike" baseline="0" dirty="0" smtClean="0"/>
                        <a:t>        </a:t>
                      </a:r>
                    </a:p>
                    <a:p>
                      <a:pPr algn="ctr"/>
                      <a:r>
                        <a:rPr lang="pt-PT" sz="2800" u="none" strike="noStrike" baseline="0" dirty="0" smtClean="0"/>
                        <a:t>     TEMA 		</a:t>
                      </a:r>
                      <a:endParaRPr lang="pt-PT" sz="2800" b="0" i="0" u="none" strike="noStrike" baseline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/>
                        <a:t>DOMÍNIOS</a:t>
                      </a:r>
                      <a:endParaRPr lang="pt-PT" sz="2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/>
                        <a:t>CATEGORIAS</a:t>
                      </a:r>
                      <a:endParaRPr lang="pt-PT" sz="2800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0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APRENDIZAGEM DA PrS CENTRADA NOS ESTUDANTES 	</a:t>
                      </a:r>
                      <a:endParaRPr lang="pt-PT" sz="2000" b="0" i="0" u="none" strike="noStrike" baseline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0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Processo de aprendizagem 	</a:t>
                      </a:r>
                      <a:endParaRPr lang="pt-PT" sz="2000" b="0" i="0" u="none" strike="noStrike" baseline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Prescrição </a:t>
                      </a:r>
                    </a:p>
                    <a:p>
                      <a:pPr algn="ctr"/>
                      <a:r>
                        <a:rPr lang="pt-PT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Simulação</a:t>
                      </a:r>
                    </a:p>
                    <a:p>
                      <a:pPr algn="ctr"/>
                      <a:r>
                        <a:rPr lang="pt-PT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Reflexão</a:t>
                      </a:r>
                    </a:p>
                    <a:p>
                      <a:pPr algn="ctr"/>
                      <a:r>
                        <a:rPr lang="pt-PT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Settings </a:t>
                      </a:r>
                      <a:endParaRPr lang="pt-P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2" y="-45104"/>
            <a:ext cx="2159906" cy="81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81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16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6260" y="913430"/>
            <a:ext cx="10515600" cy="1045999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pt-PT" sz="3600" b="1" dirty="0" smtClean="0">
                <a:solidFill>
                  <a:srgbClr val="002060"/>
                </a:solidFill>
                <a:latin typeface="+mn-lt"/>
              </a:rPr>
              <a:t>Análise dos dados</a:t>
            </a:r>
            <a:endParaRPr lang="pt-PT" sz="2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Picture 2" descr="Imagem do CabeÃ§alho da PÃ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2" y="-45104"/>
            <a:ext cx="2159906" cy="81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r="1165" b="8285"/>
          <a:stretch/>
        </p:blipFill>
        <p:spPr>
          <a:xfrm>
            <a:off x="10394576" y="-45104"/>
            <a:ext cx="1797424" cy="811586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781741" y="2907902"/>
            <a:ext cx="11238435" cy="3123406"/>
            <a:chOff x="781741" y="2907902"/>
            <a:chExt cx="11238435" cy="3123406"/>
          </a:xfrm>
        </p:grpSpPr>
        <p:grpSp>
          <p:nvGrpSpPr>
            <p:cNvPr id="3" name="Grupo 2"/>
            <p:cNvGrpSpPr/>
            <p:nvPr/>
          </p:nvGrpSpPr>
          <p:grpSpPr>
            <a:xfrm>
              <a:off x="781741" y="2907902"/>
              <a:ext cx="8120856" cy="3123406"/>
              <a:chOff x="781741" y="2907902"/>
              <a:chExt cx="8120856" cy="3123406"/>
            </a:xfrm>
          </p:grpSpPr>
          <p:sp>
            <p:nvSpPr>
              <p:cNvPr id="7" name="Forma livre 6"/>
              <p:cNvSpPr/>
              <p:nvPr/>
            </p:nvSpPr>
            <p:spPr>
              <a:xfrm>
                <a:off x="781741" y="2907902"/>
                <a:ext cx="3123406" cy="3123406"/>
              </a:xfrm>
              <a:custGeom>
                <a:avLst/>
                <a:gdLst>
                  <a:gd name="connsiteX0" fmla="*/ 0 w 3123406"/>
                  <a:gd name="connsiteY0" fmla="*/ 1561703 h 3123406"/>
                  <a:gd name="connsiteX1" fmla="*/ 1561703 w 3123406"/>
                  <a:gd name="connsiteY1" fmla="*/ 0 h 3123406"/>
                  <a:gd name="connsiteX2" fmla="*/ 3123406 w 3123406"/>
                  <a:gd name="connsiteY2" fmla="*/ 1561703 h 3123406"/>
                  <a:gd name="connsiteX3" fmla="*/ 1561703 w 3123406"/>
                  <a:gd name="connsiteY3" fmla="*/ 3123406 h 3123406"/>
                  <a:gd name="connsiteX4" fmla="*/ 0 w 3123406"/>
                  <a:gd name="connsiteY4" fmla="*/ 1561703 h 312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3406" h="3123406">
                    <a:moveTo>
                      <a:pt x="0" y="1561703"/>
                    </a:moveTo>
                    <a:cubicBezTo>
                      <a:pt x="0" y="699198"/>
                      <a:pt x="699198" y="0"/>
                      <a:pt x="1561703" y="0"/>
                    </a:cubicBezTo>
                    <a:cubicBezTo>
                      <a:pt x="2424208" y="0"/>
                      <a:pt x="3123406" y="699198"/>
                      <a:pt x="3123406" y="1561703"/>
                    </a:cubicBezTo>
                    <a:cubicBezTo>
                      <a:pt x="3123406" y="2424208"/>
                      <a:pt x="2424208" y="3123406"/>
                      <a:pt x="1561703" y="3123406"/>
                    </a:cubicBezTo>
                    <a:cubicBezTo>
                      <a:pt x="699198" y="3123406"/>
                      <a:pt x="0" y="2424208"/>
                      <a:pt x="0" y="1561703"/>
                    </a:cubicBezTo>
                    <a:close/>
                  </a:path>
                </a:pathLst>
              </a:custGeom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 prst="hardEdge"/>
              </a:sp3d>
            </p:spPr>
            <p:style>
              <a:lnRef idx="2">
                <a:scrgbClr r="0" g="0" b="0"/>
              </a:lnRef>
              <a:fillRef idx="1">
                <a:schemeClr val="accent5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629303" tIns="494242" rIns="629303" bIns="494242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t-PT" sz="2900" kern="1200" dirty="0" smtClean="0"/>
                  <a:t>Contextual</a:t>
                </a:r>
                <a:endParaRPr lang="pt-PT" sz="2900" kern="1200" dirty="0"/>
              </a:p>
            </p:txBody>
          </p:sp>
          <p:sp>
            <p:nvSpPr>
              <p:cNvPr id="9" name="Forma livre 8"/>
              <p:cNvSpPr/>
              <p:nvPr/>
            </p:nvSpPr>
            <p:spPr>
              <a:xfrm>
                <a:off x="3280466" y="2907902"/>
                <a:ext cx="3123406" cy="3123406"/>
              </a:xfrm>
              <a:custGeom>
                <a:avLst/>
                <a:gdLst>
                  <a:gd name="connsiteX0" fmla="*/ 0 w 3123406"/>
                  <a:gd name="connsiteY0" fmla="*/ 1561703 h 3123406"/>
                  <a:gd name="connsiteX1" fmla="*/ 1561703 w 3123406"/>
                  <a:gd name="connsiteY1" fmla="*/ 0 h 3123406"/>
                  <a:gd name="connsiteX2" fmla="*/ 3123406 w 3123406"/>
                  <a:gd name="connsiteY2" fmla="*/ 1561703 h 3123406"/>
                  <a:gd name="connsiteX3" fmla="*/ 1561703 w 3123406"/>
                  <a:gd name="connsiteY3" fmla="*/ 3123406 h 3123406"/>
                  <a:gd name="connsiteX4" fmla="*/ 0 w 3123406"/>
                  <a:gd name="connsiteY4" fmla="*/ 1561703 h 312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3406" h="3123406">
                    <a:moveTo>
                      <a:pt x="0" y="1561703"/>
                    </a:moveTo>
                    <a:cubicBezTo>
                      <a:pt x="0" y="699198"/>
                      <a:pt x="699198" y="0"/>
                      <a:pt x="1561703" y="0"/>
                    </a:cubicBezTo>
                    <a:cubicBezTo>
                      <a:pt x="2424208" y="0"/>
                      <a:pt x="3123406" y="699198"/>
                      <a:pt x="3123406" y="1561703"/>
                    </a:cubicBezTo>
                    <a:cubicBezTo>
                      <a:pt x="3123406" y="2424208"/>
                      <a:pt x="2424208" y="3123406"/>
                      <a:pt x="1561703" y="3123406"/>
                    </a:cubicBezTo>
                    <a:cubicBezTo>
                      <a:pt x="699198" y="3123406"/>
                      <a:pt x="0" y="2424208"/>
                      <a:pt x="0" y="1561703"/>
                    </a:cubicBezTo>
                    <a:close/>
                  </a:path>
                </a:pathLst>
              </a:custGeom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 prst="hardEdge"/>
              </a:sp3d>
            </p:spPr>
            <p:style>
              <a:lnRef idx="2">
                <a:scrgbClr r="0" g="0" b="0"/>
              </a:lnRef>
              <a:fillRef idx="1">
                <a:schemeClr val="accent5">
                  <a:alpha val="50000"/>
                  <a:hueOff val="-3676672"/>
                  <a:satOff val="-5114"/>
                  <a:lumOff val="-1961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629303" tIns="494242" rIns="629303" bIns="494242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t-PT" sz="2900" kern="1200" dirty="0" smtClean="0"/>
                  <a:t>Sintática </a:t>
                </a:r>
                <a:endParaRPr lang="pt-PT" sz="2900" kern="1200" dirty="0"/>
              </a:p>
            </p:txBody>
          </p:sp>
          <p:sp>
            <p:nvSpPr>
              <p:cNvPr id="10" name="Forma livre 9"/>
              <p:cNvSpPr/>
              <p:nvPr/>
            </p:nvSpPr>
            <p:spPr>
              <a:xfrm>
                <a:off x="5779191" y="2907902"/>
                <a:ext cx="3123406" cy="3123406"/>
              </a:xfrm>
              <a:custGeom>
                <a:avLst/>
                <a:gdLst>
                  <a:gd name="connsiteX0" fmla="*/ 0 w 3123406"/>
                  <a:gd name="connsiteY0" fmla="*/ 1561703 h 3123406"/>
                  <a:gd name="connsiteX1" fmla="*/ 1561703 w 3123406"/>
                  <a:gd name="connsiteY1" fmla="*/ 0 h 3123406"/>
                  <a:gd name="connsiteX2" fmla="*/ 3123406 w 3123406"/>
                  <a:gd name="connsiteY2" fmla="*/ 1561703 h 3123406"/>
                  <a:gd name="connsiteX3" fmla="*/ 1561703 w 3123406"/>
                  <a:gd name="connsiteY3" fmla="*/ 3123406 h 3123406"/>
                  <a:gd name="connsiteX4" fmla="*/ 0 w 3123406"/>
                  <a:gd name="connsiteY4" fmla="*/ 1561703 h 312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3406" h="3123406">
                    <a:moveTo>
                      <a:pt x="0" y="1561703"/>
                    </a:moveTo>
                    <a:cubicBezTo>
                      <a:pt x="0" y="699198"/>
                      <a:pt x="699198" y="0"/>
                      <a:pt x="1561703" y="0"/>
                    </a:cubicBezTo>
                    <a:cubicBezTo>
                      <a:pt x="2424208" y="0"/>
                      <a:pt x="3123406" y="699198"/>
                      <a:pt x="3123406" y="1561703"/>
                    </a:cubicBezTo>
                    <a:cubicBezTo>
                      <a:pt x="3123406" y="2424208"/>
                      <a:pt x="2424208" y="3123406"/>
                      <a:pt x="1561703" y="3123406"/>
                    </a:cubicBezTo>
                    <a:cubicBezTo>
                      <a:pt x="699198" y="3123406"/>
                      <a:pt x="0" y="2424208"/>
                      <a:pt x="0" y="1561703"/>
                    </a:cubicBezTo>
                    <a:close/>
                  </a:path>
                </a:pathLst>
              </a:custGeom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 prst="hardEdge"/>
              </a:sp3d>
            </p:spPr>
            <p:style>
              <a:lnRef idx="2">
                <a:scrgbClr r="0" g="0" b="0"/>
              </a:lnRef>
              <a:fillRef idx="1">
                <a:schemeClr val="accent5">
                  <a:alpha val="50000"/>
                  <a:hueOff val="-7353344"/>
                  <a:satOff val="-10228"/>
                  <a:lumOff val="-3922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629303" tIns="494242" rIns="629303" bIns="494242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t-PT" sz="2900" kern="1200" dirty="0" smtClean="0"/>
                  <a:t>Investigativa </a:t>
                </a:r>
                <a:endParaRPr lang="pt-PT" sz="2900" kern="1200" dirty="0"/>
              </a:p>
            </p:txBody>
          </p:sp>
        </p:grpSp>
        <p:sp>
          <p:nvSpPr>
            <p:cNvPr id="8" name="CaixaDeTexto 7"/>
            <p:cNvSpPr txBox="1"/>
            <p:nvPr/>
          </p:nvSpPr>
          <p:spPr>
            <a:xfrm>
              <a:off x="8768976" y="3730942"/>
              <a:ext cx="32512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pt-PT" sz="24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Tipos de aprendizagem </a:t>
              </a:r>
              <a:r>
                <a:rPr lang="pt-PT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educativa</a:t>
              </a:r>
              <a:r>
                <a:rPr lang="pt-PT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 </a:t>
              </a:r>
            </a:p>
            <a:p>
              <a:pPr lvl="0" algn="ctr"/>
              <a:r>
                <a:rPr lang="pt-PT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pt-PT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Bevis &amp; Watson, 2005)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0143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</TotalTime>
  <Words>2858</Words>
  <Application>Microsoft Office PowerPoint</Application>
  <PresentationFormat>Ecrã Panorâmico</PresentationFormat>
  <Paragraphs>291</Paragraphs>
  <Slides>21</Slides>
  <Notes>20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8</vt:i4>
      </vt:variant>
      <vt:variant>
        <vt:lpstr>Títulos dos diapositivos</vt:lpstr>
      </vt:variant>
      <vt:variant>
        <vt:i4>21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Tema do Office</vt:lpstr>
      <vt:lpstr>1_Tema do Office</vt:lpstr>
      <vt:lpstr>2_Tema do Office</vt:lpstr>
      <vt:lpstr>3_Tema do Office</vt:lpstr>
      <vt:lpstr>4_Tema do Office</vt:lpstr>
      <vt:lpstr>5_Tema do Office</vt:lpstr>
      <vt:lpstr>8_Tema do Office</vt:lpstr>
      <vt:lpstr>7_Tema do Office</vt:lpstr>
      <vt:lpstr>Apresentação do PowerPoint</vt:lpstr>
      <vt:lpstr>Apresentação do PowerPoint</vt:lpstr>
      <vt:lpstr>Apresentação do PowerPoint</vt:lpstr>
      <vt:lpstr>OBJETIVOS</vt:lpstr>
      <vt:lpstr>PARADIGMA QUALITATIVO </vt:lpstr>
      <vt:lpstr> FONTES, PARTICIPANTES E TÉCNICAS DE RECOLHA DE DADOS</vt:lpstr>
      <vt:lpstr>Apresentação do PowerPoint</vt:lpstr>
      <vt:lpstr>Sistema de categorias provenientes das diferentes técnicas </vt:lpstr>
      <vt:lpstr>Análise dos dados</vt:lpstr>
      <vt:lpstr>CATEGORIA SIMULAÇÃO</vt:lpstr>
      <vt:lpstr>CATEGORIA SIMULAÇÃO</vt:lpstr>
      <vt:lpstr>CATEGORIA SIMULAÇÃO (POR CONFRONTAÇÃO) </vt:lpstr>
      <vt:lpstr>CATEGORIA SIMULAÇÃO (POR CONFRONTAÇÃO) </vt:lpstr>
      <vt:lpstr>CATEGORIA REFLEXÃO</vt:lpstr>
      <vt:lpstr>CATEGORIA REFLEXÃO</vt:lpstr>
      <vt:lpstr>CATEGORIA REFLEXÃO  (PRÁTICA BASEADA NA EVIDÊNCIA - PBE)</vt:lpstr>
      <vt:lpstr>CATEGORIA REFLEXÃO  (PRÁTICA BASEADA NA EVIDÊNCIA - PBE)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Utilizador</cp:lastModifiedBy>
  <cp:revision>62</cp:revision>
  <dcterms:created xsi:type="dcterms:W3CDTF">2018-05-30T10:55:35Z</dcterms:created>
  <dcterms:modified xsi:type="dcterms:W3CDTF">2018-06-10T17:40:09Z</dcterms:modified>
</cp:coreProperties>
</file>