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30240288" cy="4247991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sz="9136" kern="1200">
        <a:solidFill>
          <a:schemeClr val="tx1"/>
        </a:solidFill>
        <a:latin typeface="Arial" charset="0"/>
        <a:ea typeface="+mn-ea"/>
        <a:cs typeface="+mn-cs"/>
      </a:defRPr>
    </a:lvl1pPr>
    <a:lvl2pPr marL="485944" algn="l" rtl="0" fontAlgn="base">
      <a:spcBef>
        <a:spcPct val="0"/>
      </a:spcBef>
      <a:spcAft>
        <a:spcPct val="0"/>
      </a:spcAft>
      <a:defRPr sz="9136" kern="1200">
        <a:solidFill>
          <a:schemeClr val="tx1"/>
        </a:solidFill>
        <a:latin typeface="Arial" charset="0"/>
        <a:ea typeface="+mn-ea"/>
        <a:cs typeface="+mn-cs"/>
      </a:defRPr>
    </a:lvl2pPr>
    <a:lvl3pPr marL="971889" algn="l" rtl="0" fontAlgn="base">
      <a:spcBef>
        <a:spcPct val="0"/>
      </a:spcBef>
      <a:spcAft>
        <a:spcPct val="0"/>
      </a:spcAft>
      <a:defRPr sz="9136" kern="1200">
        <a:solidFill>
          <a:schemeClr val="tx1"/>
        </a:solidFill>
        <a:latin typeface="Arial" charset="0"/>
        <a:ea typeface="+mn-ea"/>
        <a:cs typeface="+mn-cs"/>
      </a:defRPr>
    </a:lvl3pPr>
    <a:lvl4pPr marL="1457833" algn="l" rtl="0" fontAlgn="base">
      <a:spcBef>
        <a:spcPct val="0"/>
      </a:spcBef>
      <a:spcAft>
        <a:spcPct val="0"/>
      </a:spcAft>
      <a:defRPr sz="9136" kern="1200">
        <a:solidFill>
          <a:schemeClr val="tx1"/>
        </a:solidFill>
        <a:latin typeface="Arial" charset="0"/>
        <a:ea typeface="+mn-ea"/>
        <a:cs typeface="+mn-cs"/>
      </a:defRPr>
    </a:lvl4pPr>
    <a:lvl5pPr marL="1943778" algn="l" rtl="0" fontAlgn="base">
      <a:spcBef>
        <a:spcPct val="0"/>
      </a:spcBef>
      <a:spcAft>
        <a:spcPct val="0"/>
      </a:spcAft>
      <a:defRPr sz="9136" kern="1200">
        <a:solidFill>
          <a:schemeClr val="tx1"/>
        </a:solidFill>
        <a:latin typeface="Arial" charset="0"/>
        <a:ea typeface="+mn-ea"/>
        <a:cs typeface="+mn-cs"/>
      </a:defRPr>
    </a:lvl5pPr>
    <a:lvl6pPr marL="2429723" algn="l" defTabSz="971889" rtl="0" eaLnBrk="1" latinLnBrk="0" hangingPunct="1">
      <a:defRPr sz="9136" kern="1200">
        <a:solidFill>
          <a:schemeClr val="tx1"/>
        </a:solidFill>
        <a:latin typeface="Arial" charset="0"/>
        <a:ea typeface="+mn-ea"/>
        <a:cs typeface="+mn-cs"/>
      </a:defRPr>
    </a:lvl6pPr>
    <a:lvl7pPr marL="2915668" algn="l" defTabSz="971889" rtl="0" eaLnBrk="1" latinLnBrk="0" hangingPunct="1">
      <a:defRPr sz="9136" kern="1200">
        <a:solidFill>
          <a:schemeClr val="tx1"/>
        </a:solidFill>
        <a:latin typeface="Arial" charset="0"/>
        <a:ea typeface="+mn-ea"/>
        <a:cs typeface="+mn-cs"/>
      </a:defRPr>
    </a:lvl7pPr>
    <a:lvl8pPr marL="3401612" algn="l" defTabSz="971889" rtl="0" eaLnBrk="1" latinLnBrk="0" hangingPunct="1">
      <a:defRPr sz="9136" kern="1200">
        <a:solidFill>
          <a:schemeClr val="tx1"/>
        </a:solidFill>
        <a:latin typeface="Arial" charset="0"/>
        <a:ea typeface="+mn-ea"/>
        <a:cs typeface="+mn-cs"/>
      </a:defRPr>
    </a:lvl8pPr>
    <a:lvl9pPr marL="3887557" algn="l" defTabSz="971889" rtl="0" eaLnBrk="1" latinLnBrk="0" hangingPunct="1">
      <a:defRPr sz="9136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380" userDrawn="1">
          <p15:clr>
            <a:srgbClr val="A4A3A4"/>
          </p15:clr>
        </p15:guide>
        <p15:guide id="2" pos="952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R" initials="B" lastIdx="8" clrIdx="0"/>
  <p:cmAuthor id="1" name="Joana" initials="Joana" lastIdx="1" clrIdx="1"/>
  <p:cmAuthor id="2" name="Elisabete Linhares" initials="EL" lastIdx="7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14D"/>
    <a:srgbClr val="FFAD02"/>
    <a:srgbClr val="003300"/>
    <a:srgbClr val="006600"/>
    <a:srgbClr val="CCECFF"/>
    <a:srgbClr val="003399"/>
    <a:srgbClr val="0033CC"/>
    <a:srgbClr val="CCFFFF"/>
    <a:srgbClr val="E1F4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em Estilo, Tabela com Grelh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2833802-FEF1-4C79-8D5D-14CF1EAF98D9}" styleName="Estilo Claro 2 - Destaqu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D5ABB26-0587-4C30-8999-92F81FD0307C}" styleName="Sem Estilo, Sem Grelh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Estilo Médio 3 - Destaqu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Estilo Médio 3 - Destaqu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Estilo com Tema 1 - Destaqu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Estilo com Tema 1 - Destaque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607" autoAdjust="0"/>
    <p:restoredTop sz="86469" autoAdjust="0"/>
  </p:normalViewPr>
  <p:slideViewPr>
    <p:cSldViewPr>
      <p:cViewPr>
        <p:scale>
          <a:sx n="33" d="100"/>
          <a:sy n="33" d="100"/>
        </p:scale>
        <p:origin x="2268" y="-246"/>
      </p:cViewPr>
      <p:guideLst>
        <p:guide orient="horz" pos="13380"/>
        <p:guide pos="95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EBAF81-489B-4DF6-A0ED-6601DD9A93C8}" type="datetimeFigureOut">
              <a:rPr lang="pt-PT" smtClean="0"/>
              <a:pPr/>
              <a:t>07/07/2016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2208213" y="685800"/>
            <a:ext cx="24415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C16ED0-8048-4257-8A4D-53086000D8EC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3668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71889" rtl="0" eaLnBrk="1" latinLnBrk="0" hangingPunct="1">
      <a:defRPr sz="1250" kern="1200">
        <a:solidFill>
          <a:schemeClr val="tx1"/>
        </a:solidFill>
        <a:latin typeface="+mn-lt"/>
        <a:ea typeface="+mn-ea"/>
        <a:cs typeface="+mn-cs"/>
      </a:defRPr>
    </a:lvl1pPr>
    <a:lvl2pPr marL="485944" algn="l" defTabSz="971889" rtl="0" eaLnBrk="1" latinLnBrk="0" hangingPunct="1">
      <a:defRPr sz="1250" kern="1200">
        <a:solidFill>
          <a:schemeClr val="tx1"/>
        </a:solidFill>
        <a:latin typeface="+mn-lt"/>
        <a:ea typeface="+mn-ea"/>
        <a:cs typeface="+mn-cs"/>
      </a:defRPr>
    </a:lvl2pPr>
    <a:lvl3pPr marL="971889" algn="l" defTabSz="971889" rtl="0" eaLnBrk="1" latinLnBrk="0" hangingPunct="1">
      <a:defRPr sz="1250" kern="1200">
        <a:solidFill>
          <a:schemeClr val="tx1"/>
        </a:solidFill>
        <a:latin typeface="+mn-lt"/>
        <a:ea typeface="+mn-ea"/>
        <a:cs typeface="+mn-cs"/>
      </a:defRPr>
    </a:lvl3pPr>
    <a:lvl4pPr marL="1457833" algn="l" defTabSz="971889" rtl="0" eaLnBrk="1" latinLnBrk="0" hangingPunct="1">
      <a:defRPr sz="1250" kern="1200">
        <a:solidFill>
          <a:schemeClr val="tx1"/>
        </a:solidFill>
        <a:latin typeface="+mn-lt"/>
        <a:ea typeface="+mn-ea"/>
        <a:cs typeface="+mn-cs"/>
      </a:defRPr>
    </a:lvl4pPr>
    <a:lvl5pPr marL="1943778" algn="l" defTabSz="971889" rtl="0" eaLnBrk="1" latinLnBrk="0" hangingPunct="1">
      <a:defRPr sz="1250" kern="1200">
        <a:solidFill>
          <a:schemeClr val="tx1"/>
        </a:solidFill>
        <a:latin typeface="+mn-lt"/>
        <a:ea typeface="+mn-ea"/>
        <a:cs typeface="+mn-cs"/>
      </a:defRPr>
    </a:lvl5pPr>
    <a:lvl6pPr marL="2429723" algn="l" defTabSz="971889" rtl="0" eaLnBrk="1" latinLnBrk="0" hangingPunct="1">
      <a:defRPr sz="1250" kern="1200">
        <a:solidFill>
          <a:schemeClr val="tx1"/>
        </a:solidFill>
        <a:latin typeface="+mn-lt"/>
        <a:ea typeface="+mn-ea"/>
        <a:cs typeface="+mn-cs"/>
      </a:defRPr>
    </a:lvl6pPr>
    <a:lvl7pPr marL="2915668" algn="l" defTabSz="971889" rtl="0" eaLnBrk="1" latinLnBrk="0" hangingPunct="1">
      <a:defRPr sz="1250" kern="1200">
        <a:solidFill>
          <a:schemeClr val="tx1"/>
        </a:solidFill>
        <a:latin typeface="+mn-lt"/>
        <a:ea typeface="+mn-ea"/>
        <a:cs typeface="+mn-cs"/>
      </a:defRPr>
    </a:lvl7pPr>
    <a:lvl8pPr marL="3401612" algn="l" defTabSz="971889" rtl="0" eaLnBrk="1" latinLnBrk="0" hangingPunct="1">
      <a:defRPr sz="1250" kern="1200">
        <a:solidFill>
          <a:schemeClr val="tx1"/>
        </a:solidFill>
        <a:latin typeface="+mn-lt"/>
        <a:ea typeface="+mn-ea"/>
        <a:cs typeface="+mn-cs"/>
      </a:defRPr>
    </a:lvl8pPr>
    <a:lvl9pPr marL="3887557" algn="l" defTabSz="971889" rtl="0" eaLnBrk="1" latinLnBrk="0" hangingPunct="1">
      <a:defRPr sz="12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2208213" y="685800"/>
            <a:ext cx="2441575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16ED0-8048-4257-8A4D-53086000D8EC}" type="slidenum">
              <a:rPr lang="pt-PT" smtClean="0"/>
              <a:pPr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0111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268620" y="13195957"/>
            <a:ext cx="25703051" cy="9105472"/>
          </a:xfrm>
        </p:spPr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535251" y="24071427"/>
            <a:ext cx="21169794" cy="10857031"/>
          </a:xfrm>
        </p:spPr>
        <p:txBody>
          <a:bodyPr/>
          <a:lstStyle>
            <a:lvl1pPr marL="0" indent="0" algn="ctr">
              <a:buNone/>
              <a:defRPr/>
            </a:lvl1pPr>
            <a:lvl2pPr marL="471543" indent="0" algn="ctr">
              <a:buNone/>
              <a:defRPr/>
            </a:lvl2pPr>
            <a:lvl3pPr marL="943087" indent="0" algn="ctr">
              <a:buNone/>
              <a:defRPr/>
            </a:lvl3pPr>
            <a:lvl4pPr marL="1414630" indent="0" algn="ctr">
              <a:buNone/>
              <a:defRPr/>
            </a:lvl4pPr>
            <a:lvl5pPr marL="1886175" indent="0" algn="ctr">
              <a:buNone/>
              <a:defRPr/>
            </a:lvl5pPr>
            <a:lvl6pPr marL="2357718" indent="0" algn="ctr">
              <a:buNone/>
              <a:defRPr/>
            </a:lvl6pPr>
            <a:lvl7pPr marL="2829262" indent="0" algn="ctr">
              <a:buNone/>
              <a:defRPr/>
            </a:lvl7pPr>
            <a:lvl8pPr marL="3300805" indent="0" algn="ctr">
              <a:buNone/>
              <a:defRPr/>
            </a:lvl8pPr>
            <a:lvl9pPr marL="3772349" indent="0" algn="ctr">
              <a:buNone/>
              <a:defRPr/>
            </a:lvl9pPr>
          </a:lstStyle>
          <a:p>
            <a:r>
              <a:rPr lang="pt-PT"/>
              <a:t>Faça clique para editar o estilo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8E38B-6224-4318-92B5-E6C9A643A93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7AEEE-4C7F-44EF-9723-19D4E7BF382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21926003" y="1702834"/>
            <a:ext cx="6803867" cy="36241465"/>
          </a:xfrm>
        </p:spPr>
        <p:txBody>
          <a:bodyPr vert="eaVert"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1510424" y="1702834"/>
            <a:ext cx="20224535" cy="36241465"/>
          </a:xfrm>
        </p:spPr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B9429-E28A-4791-8603-34B11CCCD33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70616-1D19-4B1E-B9C7-3E376E02ADFC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8021" y="27296666"/>
            <a:ext cx="25705041" cy="8437772"/>
          </a:xfrm>
        </p:spPr>
        <p:txBody>
          <a:bodyPr anchor="t"/>
          <a:lstStyle>
            <a:lvl1pPr algn="l">
              <a:defRPr sz="4106" b="1" cap="all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2388021" y="18004182"/>
            <a:ext cx="25705041" cy="9292480"/>
          </a:xfrm>
        </p:spPr>
        <p:txBody>
          <a:bodyPr anchor="b"/>
          <a:lstStyle>
            <a:lvl1pPr marL="0" indent="0">
              <a:buNone/>
              <a:defRPr sz="2053"/>
            </a:lvl1pPr>
            <a:lvl2pPr marL="471543" indent="0">
              <a:buNone/>
              <a:defRPr sz="1866"/>
            </a:lvl2pPr>
            <a:lvl3pPr marL="943087" indent="0">
              <a:buNone/>
              <a:defRPr sz="1680"/>
            </a:lvl3pPr>
            <a:lvl4pPr marL="1414630" indent="0">
              <a:buNone/>
              <a:defRPr sz="1400"/>
            </a:lvl4pPr>
            <a:lvl5pPr marL="1886175" indent="0">
              <a:buNone/>
              <a:defRPr sz="1400"/>
            </a:lvl5pPr>
            <a:lvl6pPr marL="2357718" indent="0">
              <a:buNone/>
              <a:defRPr sz="1400"/>
            </a:lvl6pPr>
            <a:lvl7pPr marL="2829262" indent="0">
              <a:buNone/>
              <a:defRPr sz="1400"/>
            </a:lvl7pPr>
            <a:lvl8pPr marL="3300805" indent="0">
              <a:buNone/>
              <a:defRPr sz="1400"/>
            </a:lvl8pPr>
            <a:lvl9pPr marL="3772349" indent="0">
              <a:buNone/>
              <a:defRPr sz="14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56C57-65FA-4A6C-976E-B4036E6773D7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1510424" y="9911455"/>
            <a:ext cx="13514200" cy="28032845"/>
          </a:xfrm>
        </p:spPr>
        <p:txBody>
          <a:bodyPr/>
          <a:lstStyle>
            <a:lvl1pPr>
              <a:defRPr sz="2893"/>
            </a:lvl1pPr>
            <a:lvl2pPr>
              <a:defRPr sz="2520"/>
            </a:lvl2pPr>
            <a:lvl3pPr>
              <a:defRPr sz="2053"/>
            </a:lvl3pPr>
            <a:lvl4pPr>
              <a:defRPr sz="1866"/>
            </a:lvl4pPr>
            <a:lvl5pPr>
              <a:defRPr sz="1866"/>
            </a:lvl5pPr>
            <a:lvl6pPr>
              <a:defRPr sz="1866"/>
            </a:lvl6pPr>
            <a:lvl7pPr>
              <a:defRPr sz="1866"/>
            </a:lvl7pPr>
            <a:lvl8pPr>
              <a:defRPr sz="1866"/>
            </a:lvl8pPr>
            <a:lvl9pPr>
              <a:defRPr sz="1866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15215666" y="9911455"/>
            <a:ext cx="13514202" cy="28032845"/>
          </a:xfrm>
        </p:spPr>
        <p:txBody>
          <a:bodyPr/>
          <a:lstStyle>
            <a:lvl1pPr>
              <a:defRPr sz="2893"/>
            </a:lvl1pPr>
            <a:lvl2pPr>
              <a:defRPr sz="2520"/>
            </a:lvl2pPr>
            <a:lvl3pPr>
              <a:defRPr sz="2053"/>
            </a:lvl3pPr>
            <a:lvl4pPr>
              <a:defRPr sz="1866"/>
            </a:lvl4pPr>
            <a:lvl5pPr>
              <a:defRPr sz="1866"/>
            </a:lvl5pPr>
            <a:lvl6pPr>
              <a:defRPr sz="1866"/>
            </a:lvl6pPr>
            <a:lvl7pPr>
              <a:defRPr sz="1866"/>
            </a:lvl7pPr>
            <a:lvl8pPr>
              <a:defRPr sz="1866"/>
            </a:lvl8pPr>
            <a:lvl9pPr>
              <a:defRPr sz="1866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81CCBD-5218-4F0D-83FF-69726925BB3C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12413" y="1701517"/>
            <a:ext cx="27215463" cy="7079986"/>
          </a:xfrm>
        </p:spPr>
        <p:txBody>
          <a:bodyPr/>
          <a:lstStyle>
            <a:lvl1pPr>
              <a:defRPr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512413" y="9508466"/>
            <a:ext cx="13360970" cy="3962738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71543" indent="0">
              <a:buNone/>
              <a:defRPr sz="2053" b="1"/>
            </a:lvl2pPr>
            <a:lvl3pPr marL="943087" indent="0">
              <a:buNone/>
              <a:defRPr sz="1866" b="1"/>
            </a:lvl3pPr>
            <a:lvl4pPr marL="1414630" indent="0">
              <a:buNone/>
              <a:defRPr sz="1680" b="1"/>
            </a:lvl4pPr>
            <a:lvl5pPr marL="1886175" indent="0">
              <a:buNone/>
              <a:defRPr sz="1680" b="1"/>
            </a:lvl5pPr>
            <a:lvl6pPr marL="2357718" indent="0">
              <a:buNone/>
              <a:defRPr sz="1680" b="1"/>
            </a:lvl6pPr>
            <a:lvl7pPr marL="2829262" indent="0">
              <a:buNone/>
              <a:defRPr sz="1680" b="1"/>
            </a:lvl7pPr>
            <a:lvl8pPr marL="3300805" indent="0">
              <a:buNone/>
              <a:defRPr sz="1680" b="1"/>
            </a:lvl8pPr>
            <a:lvl9pPr marL="3772349" indent="0">
              <a:buNone/>
              <a:defRPr sz="168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1512413" y="13471200"/>
            <a:ext cx="13360970" cy="24475731"/>
          </a:xfrm>
        </p:spPr>
        <p:txBody>
          <a:bodyPr/>
          <a:lstStyle>
            <a:lvl1pPr>
              <a:defRPr sz="2520"/>
            </a:lvl1pPr>
            <a:lvl2pPr>
              <a:defRPr sz="2053"/>
            </a:lvl2pPr>
            <a:lvl3pPr>
              <a:defRPr sz="1866"/>
            </a:lvl3pPr>
            <a:lvl4pPr>
              <a:defRPr sz="1680"/>
            </a:lvl4pPr>
            <a:lvl5pPr>
              <a:defRPr sz="1680"/>
            </a:lvl5pPr>
            <a:lvl6pPr>
              <a:defRPr sz="1680"/>
            </a:lvl6pPr>
            <a:lvl7pPr>
              <a:defRPr sz="1680"/>
            </a:lvl7pPr>
            <a:lvl8pPr>
              <a:defRPr sz="1680"/>
            </a:lvl8pPr>
            <a:lvl9pPr>
              <a:defRPr sz="168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15360938" y="9508466"/>
            <a:ext cx="13366939" cy="3962738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71543" indent="0">
              <a:buNone/>
              <a:defRPr sz="2053" b="1"/>
            </a:lvl2pPr>
            <a:lvl3pPr marL="943087" indent="0">
              <a:buNone/>
              <a:defRPr sz="1866" b="1"/>
            </a:lvl3pPr>
            <a:lvl4pPr marL="1414630" indent="0">
              <a:buNone/>
              <a:defRPr sz="1680" b="1"/>
            </a:lvl4pPr>
            <a:lvl5pPr marL="1886175" indent="0">
              <a:buNone/>
              <a:defRPr sz="1680" b="1"/>
            </a:lvl5pPr>
            <a:lvl6pPr marL="2357718" indent="0">
              <a:buNone/>
              <a:defRPr sz="1680" b="1"/>
            </a:lvl6pPr>
            <a:lvl7pPr marL="2829262" indent="0">
              <a:buNone/>
              <a:defRPr sz="1680" b="1"/>
            </a:lvl7pPr>
            <a:lvl8pPr marL="3300805" indent="0">
              <a:buNone/>
              <a:defRPr sz="1680" b="1"/>
            </a:lvl8pPr>
            <a:lvl9pPr marL="3772349" indent="0">
              <a:buNone/>
              <a:defRPr sz="168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15360938" y="13471200"/>
            <a:ext cx="13366939" cy="24475731"/>
          </a:xfrm>
        </p:spPr>
        <p:txBody>
          <a:bodyPr/>
          <a:lstStyle>
            <a:lvl1pPr>
              <a:defRPr sz="2520"/>
            </a:lvl1pPr>
            <a:lvl2pPr>
              <a:defRPr sz="2053"/>
            </a:lvl2pPr>
            <a:lvl3pPr>
              <a:defRPr sz="1866"/>
            </a:lvl3pPr>
            <a:lvl4pPr>
              <a:defRPr sz="1680"/>
            </a:lvl4pPr>
            <a:lvl5pPr>
              <a:defRPr sz="1680"/>
            </a:lvl5pPr>
            <a:lvl6pPr>
              <a:defRPr sz="1680"/>
            </a:lvl6pPr>
            <a:lvl7pPr>
              <a:defRPr sz="1680"/>
            </a:lvl7pPr>
            <a:lvl8pPr>
              <a:defRPr sz="1680"/>
            </a:lvl8pPr>
            <a:lvl9pPr>
              <a:defRPr sz="168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E2187A-BDC1-4465-AE0A-444DFBA2DD3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5DA1C-075F-40E3-8DC2-05E3F0B4797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34AD9-3B0B-474B-9AE4-0BD771A25525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12414" y="1690980"/>
            <a:ext cx="9948093" cy="7198512"/>
          </a:xfrm>
        </p:spPr>
        <p:txBody>
          <a:bodyPr anchor="b"/>
          <a:lstStyle>
            <a:lvl1pPr algn="l">
              <a:defRPr sz="2053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1822689" y="1690979"/>
            <a:ext cx="16905188" cy="36255953"/>
          </a:xfrm>
        </p:spPr>
        <p:txBody>
          <a:bodyPr/>
          <a:lstStyle>
            <a:lvl1pPr>
              <a:defRPr sz="3266"/>
            </a:lvl1pPr>
            <a:lvl2pPr>
              <a:defRPr sz="2893"/>
            </a:lvl2pPr>
            <a:lvl3pPr>
              <a:defRPr sz="2520"/>
            </a:lvl3pPr>
            <a:lvl4pPr>
              <a:defRPr sz="2053"/>
            </a:lvl4pPr>
            <a:lvl5pPr>
              <a:defRPr sz="2053"/>
            </a:lvl5pPr>
            <a:lvl6pPr>
              <a:defRPr sz="2053"/>
            </a:lvl6pPr>
            <a:lvl7pPr>
              <a:defRPr sz="2053"/>
            </a:lvl7pPr>
            <a:lvl8pPr>
              <a:defRPr sz="2053"/>
            </a:lvl8pPr>
            <a:lvl9pPr>
              <a:defRPr sz="2053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512414" y="8889490"/>
            <a:ext cx="9948093" cy="29057441"/>
          </a:xfrm>
        </p:spPr>
        <p:txBody>
          <a:bodyPr/>
          <a:lstStyle>
            <a:lvl1pPr marL="0" indent="0">
              <a:buNone/>
              <a:defRPr sz="1400"/>
            </a:lvl1pPr>
            <a:lvl2pPr marL="471543" indent="0">
              <a:buNone/>
              <a:defRPr sz="1213"/>
            </a:lvl2pPr>
            <a:lvl3pPr marL="943087" indent="0">
              <a:buNone/>
              <a:defRPr sz="1027"/>
            </a:lvl3pPr>
            <a:lvl4pPr marL="1414630" indent="0">
              <a:buNone/>
              <a:defRPr sz="933"/>
            </a:lvl4pPr>
            <a:lvl5pPr marL="1886175" indent="0">
              <a:buNone/>
              <a:defRPr sz="933"/>
            </a:lvl5pPr>
            <a:lvl6pPr marL="2357718" indent="0">
              <a:buNone/>
              <a:defRPr sz="933"/>
            </a:lvl6pPr>
            <a:lvl7pPr marL="2829262" indent="0">
              <a:buNone/>
              <a:defRPr sz="933"/>
            </a:lvl7pPr>
            <a:lvl8pPr marL="3300805" indent="0">
              <a:buNone/>
              <a:defRPr sz="933"/>
            </a:lvl8pPr>
            <a:lvl9pPr marL="3772349" indent="0">
              <a:buNone/>
              <a:defRPr sz="933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5A044-0C1F-4B17-B540-C5DBE879835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28260" y="29735677"/>
            <a:ext cx="18142978" cy="3511020"/>
          </a:xfrm>
        </p:spPr>
        <p:txBody>
          <a:bodyPr anchor="b"/>
          <a:lstStyle>
            <a:lvl1pPr algn="l">
              <a:defRPr sz="2053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928260" y="3795486"/>
            <a:ext cx="18142978" cy="25488475"/>
          </a:xfrm>
        </p:spPr>
        <p:txBody>
          <a:bodyPr/>
          <a:lstStyle>
            <a:lvl1pPr marL="0" indent="0">
              <a:buNone/>
              <a:defRPr sz="3266"/>
            </a:lvl1pPr>
            <a:lvl2pPr marL="471543" indent="0">
              <a:buNone/>
              <a:defRPr sz="2893"/>
            </a:lvl2pPr>
            <a:lvl3pPr marL="943087" indent="0">
              <a:buNone/>
              <a:defRPr sz="2520"/>
            </a:lvl3pPr>
            <a:lvl4pPr marL="1414630" indent="0">
              <a:buNone/>
              <a:defRPr sz="2053"/>
            </a:lvl4pPr>
            <a:lvl5pPr marL="1886175" indent="0">
              <a:buNone/>
              <a:defRPr sz="2053"/>
            </a:lvl5pPr>
            <a:lvl6pPr marL="2357718" indent="0">
              <a:buNone/>
              <a:defRPr sz="2053"/>
            </a:lvl6pPr>
            <a:lvl7pPr marL="2829262" indent="0">
              <a:buNone/>
              <a:defRPr sz="2053"/>
            </a:lvl7pPr>
            <a:lvl8pPr marL="3300805" indent="0">
              <a:buNone/>
              <a:defRPr sz="2053"/>
            </a:lvl8pPr>
            <a:lvl9pPr marL="3772349" indent="0">
              <a:buNone/>
              <a:defRPr sz="2053"/>
            </a:lvl9pPr>
          </a:lstStyle>
          <a:p>
            <a:pPr lvl="0"/>
            <a:endParaRPr lang="pt-PT" noProof="0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5928260" y="33246697"/>
            <a:ext cx="18142978" cy="4984700"/>
          </a:xfrm>
        </p:spPr>
        <p:txBody>
          <a:bodyPr/>
          <a:lstStyle>
            <a:lvl1pPr marL="0" indent="0">
              <a:buNone/>
              <a:defRPr sz="1400"/>
            </a:lvl1pPr>
            <a:lvl2pPr marL="471543" indent="0">
              <a:buNone/>
              <a:defRPr sz="1213"/>
            </a:lvl2pPr>
            <a:lvl3pPr marL="943087" indent="0">
              <a:buNone/>
              <a:defRPr sz="1027"/>
            </a:lvl3pPr>
            <a:lvl4pPr marL="1414630" indent="0">
              <a:buNone/>
              <a:defRPr sz="933"/>
            </a:lvl4pPr>
            <a:lvl5pPr marL="1886175" indent="0">
              <a:buNone/>
              <a:defRPr sz="933"/>
            </a:lvl5pPr>
            <a:lvl6pPr marL="2357718" indent="0">
              <a:buNone/>
              <a:defRPr sz="933"/>
            </a:lvl6pPr>
            <a:lvl7pPr marL="2829262" indent="0">
              <a:buNone/>
              <a:defRPr sz="933"/>
            </a:lvl7pPr>
            <a:lvl8pPr marL="3300805" indent="0">
              <a:buNone/>
              <a:defRPr sz="933"/>
            </a:lvl8pPr>
            <a:lvl9pPr marL="3772349" indent="0">
              <a:buNone/>
              <a:defRPr sz="933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37F90-5FE4-4124-A3B2-0234F6D407A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10015" y="1702739"/>
            <a:ext cx="27220259" cy="708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80225" tIns="240112" rIns="480225" bIns="2401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/>
              <a:t>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10015" y="9911639"/>
            <a:ext cx="27220259" cy="28032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80225" tIns="240112" rIns="480225" bIns="2401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/>
              <a:t>Clique para 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10015" y="38681106"/>
            <a:ext cx="7058401" cy="2950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80225" tIns="240112" rIns="480225" bIns="240112" numCol="1" anchor="t" anchorCtr="0" compatLnSpc="1">
            <a:prstTxWarp prst="textNoShape">
              <a:avLst/>
            </a:prstTxWarp>
          </a:bodyPr>
          <a:lstStyle>
            <a:lvl1pPr>
              <a:defRPr sz="6906"/>
            </a:lvl1pPr>
          </a:lstStyle>
          <a:p>
            <a:pPr>
              <a:defRPr/>
            </a:pPr>
            <a:endParaRPr lang="pt-PT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331767" y="38681106"/>
            <a:ext cx="9576758" cy="2950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80225" tIns="240112" rIns="480225" bIns="240112" numCol="1" anchor="t" anchorCtr="0" compatLnSpc="1">
            <a:prstTxWarp prst="textNoShape">
              <a:avLst/>
            </a:prstTxWarp>
          </a:bodyPr>
          <a:lstStyle>
            <a:lvl1pPr algn="ctr">
              <a:defRPr sz="6906"/>
            </a:lvl1pPr>
          </a:lstStyle>
          <a:p>
            <a:pPr>
              <a:defRPr/>
            </a:pPr>
            <a:endParaRPr lang="pt-PT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671874" y="38681106"/>
            <a:ext cx="7058400" cy="2950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80225" tIns="240112" rIns="480225" bIns="240112" numCol="1" anchor="t" anchorCtr="0" compatLnSpc="1">
            <a:prstTxWarp prst="textNoShape">
              <a:avLst/>
            </a:prstTxWarp>
          </a:bodyPr>
          <a:lstStyle>
            <a:lvl1pPr algn="r">
              <a:defRPr sz="6906"/>
            </a:lvl1pPr>
          </a:lstStyle>
          <a:p>
            <a:pPr>
              <a:defRPr/>
            </a:pPr>
            <a:fld id="{11DA79C3-EA1B-4D11-A53A-EB03515081BC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81302" rtl="0" eaLnBrk="0" fontAlgn="base" hangingPunct="0">
        <a:spcBef>
          <a:spcPct val="0"/>
        </a:spcBef>
        <a:spcAft>
          <a:spcPct val="0"/>
        </a:spcAft>
        <a:defRPr sz="21557">
          <a:solidFill>
            <a:schemeClr val="tx2"/>
          </a:solidFill>
          <a:latin typeface="+mj-lt"/>
          <a:ea typeface="+mj-ea"/>
          <a:cs typeface="+mj-cs"/>
        </a:defRPr>
      </a:lvl1pPr>
      <a:lvl2pPr algn="ctr" defTabSz="4481302" rtl="0" eaLnBrk="0" fontAlgn="base" hangingPunct="0">
        <a:spcBef>
          <a:spcPct val="0"/>
        </a:spcBef>
        <a:spcAft>
          <a:spcPct val="0"/>
        </a:spcAft>
        <a:defRPr sz="21557">
          <a:solidFill>
            <a:schemeClr val="tx2"/>
          </a:solidFill>
          <a:latin typeface="Arial" charset="0"/>
        </a:defRPr>
      </a:lvl2pPr>
      <a:lvl3pPr algn="ctr" defTabSz="4481302" rtl="0" eaLnBrk="0" fontAlgn="base" hangingPunct="0">
        <a:spcBef>
          <a:spcPct val="0"/>
        </a:spcBef>
        <a:spcAft>
          <a:spcPct val="0"/>
        </a:spcAft>
        <a:defRPr sz="21557">
          <a:solidFill>
            <a:schemeClr val="tx2"/>
          </a:solidFill>
          <a:latin typeface="Arial" charset="0"/>
        </a:defRPr>
      </a:lvl3pPr>
      <a:lvl4pPr algn="ctr" defTabSz="4481302" rtl="0" eaLnBrk="0" fontAlgn="base" hangingPunct="0">
        <a:spcBef>
          <a:spcPct val="0"/>
        </a:spcBef>
        <a:spcAft>
          <a:spcPct val="0"/>
        </a:spcAft>
        <a:defRPr sz="21557">
          <a:solidFill>
            <a:schemeClr val="tx2"/>
          </a:solidFill>
          <a:latin typeface="Arial" charset="0"/>
        </a:defRPr>
      </a:lvl4pPr>
      <a:lvl5pPr algn="ctr" defTabSz="4481302" rtl="0" eaLnBrk="0" fontAlgn="base" hangingPunct="0">
        <a:spcBef>
          <a:spcPct val="0"/>
        </a:spcBef>
        <a:spcAft>
          <a:spcPct val="0"/>
        </a:spcAft>
        <a:defRPr sz="21557">
          <a:solidFill>
            <a:schemeClr val="tx2"/>
          </a:solidFill>
          <a:latin typeface="Arial" charset="0"/>
        </a:defRPr>
      </a:lvl5pPr>
      <a:lvl6pPr marL="471543" algn="ctr" defTabSz="4481302" rtl="0" fontAlgn="base">
        <a:spcBef>
          <a:spcPct val="0"/>
        </a:spcBef>
        <a:spcAft>
          <a:spcPct val="0"/>
        </a:spcAft>
        <a:defRPr sz="21557">
          <a:solidFill>
            <a:schemeClr val="tx2"/>
          </a:solidFill>
          <a:latin typeface="Arial" charset="0"/>
        </a:defRPr>
      </a:lvl6pPr>
      <a:lvl7pPr marL="943087" algn="ctr" defTabSz="4481302" rtl="0" fontAlgn="base">
        <a:spcBef>
          <a:spcPct val="0"/>
        </a:spcBef>
        <a:spcAft>
          <a:spcPct val="0"/>
        </a:spcAft>
        <a:defRPr sz="21557">
          <a:solidFill>
            <a:schemeClr val="tx2"/>
          </a:solidFill>
          <a:latin typeface="Arial" charset="0"/>
        </a:defRPr>
      </a:lvl7pPr>
      <a:lvl8pPr marL="1414630" algn="ctr" defTabSz="4481302" rtl="0" fontAlgn="base">
        <a:spcBef>
          <a:spcPct val="0"/>
        </a:spcBef>
        <a:spcAft>
          <a:spcPct val="0"/>
        </a:spcAft>
        <a:defRPr sz="21557">
          <a:solidFill>
            <a:schemeClr val="tx2"/>
          </a:solidFill>
          <a:latin typeface="Arial" charset="0"/>
        </a:defRPr>
      </a:lvl8pPr>
      <a:lvl9pPr marL="1886175" algn="ctr" defTabSz="4481302" rtl="0" fontAlgn="base">
        <a:spcBef>
          <a:spcPct val="0"/>
        </a:spcBef>
        <a:spcAft>
          <a:spcPct val="0"/>
        </a:spcAft>
        <a:defRPr sz="21557">
          <a:solidFill>
            <a:schemeClr val="tx2"/>
          </a:solidFill>
          <a:latin typeface="Arial" charset="0"/>
        </a:defRPr>
      </a:lvl9pPr>
    </p:titleStyle>
    <p:bodyStyle>
      <a:lvl1pPr marL="1679874" indent="-1679874" algn="l" defTabSz="4481302" rtl="0" eaLnBrk="0" fontAlgn="base" hangingPunct="0">
        <a:spcBef>
          <a:spcPct val="20000"/>
        </a:spcBef>
        <a:spcAft>
          <a:spcPct val="0"/>
        </a:spcAft>
        <a:buChar char="•"/>
        <a:defRPr sz="15678">
          <a:solidFill>
            <a:schemeClr val="tx1"/>
          </a:solidFill>
          <a:latin typeface="+mn-lt"/>
          <a:ea typeface="+mn-ea"/>
          <a:cs typeface="+mn-cs"/>
        </a:defRPr>
      </a:lvl1pPr>
      <a:lvl2pPr marL="3641364" indent="-1399895" algn="l" defTabSz="4481302" rtl="0" eaLnBrk="0" fontAlgn="base" hangingPunct="0">
        <a:spcBef>
          <a:spcPct val="20000"/>
        </a:spcBef>
        <a:spcAft>
          <a:spcPct val="0"/>
        </a:spcAft>
        <a:buChar char="–"/>
        <a:defRPr sz="13718">
          <a:solidFill>
            <a:schemeClr val="tx1"/>
          </a:solidFill>
          <a:latin typeface="+mn-lt"/>
        </a:defRPr>
      </a:lvl2pPr>
      <a:lvl3pPr marL="5601218" indent="-1119916" algn="l" defTabSz="4481302" rtl="0" eaLnBrk="0" fontAlgn="base" hangingPunct="0">
        <a:spcBef>
          <a:spcPct val="20000"/>
        </a:spcBef>
        <a:spcAft>
          <a:spcPct val="0"/>
        </a:spcAft>
        <a:buChar char="•"/>
        <a:defRPr sz="11758">
          <a:solidFill>
            <a:schemeClr val="tx1"/>
          </a:solidFill>
          <a:latin typeface="+mn-lt"/>
        </a:defRPr>
      </a:lvl3pPr>
      <a:lvl4pPr marL="7842687" indent="-1119916" algn="l" defTabSz="4481302" rtl="0" eaLnBrk="0" fontAlgn="base" hangingPunct="0">
        <a:spcBef>
          <a:spcPct val="20000"/>
        </a:spcBef>
        <a:spcAft>
          <a:spcPct val="0"/>
        </a:spcAft>
        <a:buChar char="–"/>
        <a:defRPr sz="9799">
          <a:solidFill>
            <a:schemeClr val="tx1"/>
          </a:solidFill>
          <a:latin typeface="+mn-lt"/>
        </a:defRPr>
      </a:lvl4pPr>
      <a:lvl5pPr marL="10082519" indent="-1119916" algn="l" defTabSz="4481302" rtl="0" eaLnBrk="0" fontAlgn="base" hangingPunct="0">
        <a:spcBef>
          <a:spcPct val="20000"/>
        </a:spcBef>
        <a:spcAft>
          <a:spcPct val="0"/>
        </a:spcAft>
        <a:buChar char="»"/>
        <a:defRPr sz="9799">
          <a:solidFill>
            <a:schemeClr val="tx1"/>
          </a:solidFill>
          <a:latin typeface="+mn-lt"/>
        </a:defRPr>
      </a:lvl5pPr>
      <a:lvl6pPr marL="10554062" indent="-1119916" algn="l" defTabSz="4481302" rtl="0" fontAlgn="base">
        <a:spcBef>
          <a:spcPct val="20000"/>
        </a:spcBef>
        <a:spcAft>
          <a:spcPct val="0"/>
        </a:spcAft>
        <a:buChar char="»"/>
        <a:defRPr sz="9799">
          <a:solidFill>
            <a:schemeClr val="tx1"/>
          </a:solidFill>
          <a:latin typeface="+mn-lt"/>
        </a:defRPr>
      </a:lvl6pPr>
      <a:lvl7pPr marL="11025606" indent="-1119916" algn="l" defTabSz="4481302" rtl="0" fontAlgn="base">
        <a:spcBef>
          <a:spcPct val="20000"/>
        </a:spcBef>
        <a:spcAft>
          <a:spcPct val="0"/>
        </a:spcAft>
        <a:buChar char="»"/>
        <a:defRPr sz="9799">
          <a:solidFill>
            <a:schemeClr val="tx1"/>
          </a:solidFill>
          <a:latin typeface="+mn-lt"/>
        </a:defRPr>
      </a:lvl7pPr>
      <a:lvl8pPr marL="11497149" indent="-1119916" algn="l" defTabSz="4481302" rtl="0" fontAlgn="base">
        <a:spcBef>
          <a:spcPct val="20000"/>
        </a:spcBef>
        <a:spcAft>
          <a:spcPct val="0"/>
        </a:spcAft>
        <a:buChar char="»"/>
        <a:defRPr sz="9799">
          <a:solidFill>
            <a:schemeClr val="tx1"/>
          </a:solidFill>
          <a:latin typeface="+mn-lt"/>
        </a:defRPr>
      </a:lvl8pPr>
      <a:lvl9pPr marL="11968693" indent="-1119916" algn="l" defTabSz="4481302" rtl="0" fontAlgn="base">
        <a:spcBef>
          <a:spcPct val="20000"/>
        </a:spcBef>
        <a:spcAft>
          <a:spcPct val="0"/>
        </a:spcAft>
        <a:buChar char="»"/>
        <a:defRPr sz="9799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43087" rtl="0" eaLnBrk="1" latinLnBrk="0" hangingPunct="1">
        <a:defRPr sz="1866" kern="1200">
          <a:solidFill>
            <a:schemeClr val="tx1"/>
          </a:solidFill>
          <a:latin typeface="+mn-lt"/>
          <a:ea typeface="+mn-ea"/>
          <a:cs typeface="+mn-cs"/>
        </a:defRPr>
      </a:lvl1pPr>
      <a:lvl2pPr marL="471543" algn="l" defTabSz="943087" rtl="0" eaLnBrk="1" latinLnBrk="0" hangingPunct="1">
        <a:defRPr sz="1866" kern="1200">
          <a:solidFill>
            <a:schemeClr val="tx1"/>
          </a:solidFill>
          <a:latin typeface="+mn-lt"/>
          <a:ea typeface="+mn-ea"/>
          <a:cs typeface="+mn-cs"/>
        </a:defRPr>
      </a:lvl2pPr>
      <a:lvl3pPr marL="943087" algn="l" defTabSz="943087" rtl="0" eaLnBrk="1" latinLnBrk="0" hangingPunct="1">
        <a:defRPr sz="1866" kern="1200">
          <a:solidFill>
            <a:schemeClr val="tx1"/>
          </a:solidFill>
          <a:latin typeface="+mn-lt"/>
          <a:ea typeface="+mn-ea"/>
          <a:cs typeface="+mn-cs"/>
        </a:defRPr>
      </a:lvl3pPr>
      <a:lvl4pPr marL="1414630" algn="l" defTabSz="943087" rtl="0" eaLnBrk="1" latinLnBrk="0" hangingPunct="1">
        <a:defRPr sz="1866" kern="1200">
          <a:solidFill>
            <a:schemeClr val="tx1"/>
          </a:solidFill>
          <a:latin typeface="+mn-lt"/>
          <a:ea typeface="+mn-ea"/>
          <a:cs typeface="+mn-cs"/>
        </a:defRPr>
      </a:lvl4pPr>
      <a:lvl5pPr marL="1886175" algn="l" defTabSz="943087" rtl="0" eaLnBrk="1" latinLnBrk="0" hangingPunct="1">
        <a:defRPr sz="1866" kern="1200">
          <a:solidFill>
            <a:schemeClr val="tx1"/>
          </a:solidFill>
          <a:latin typeface="+mn-lt"/>
          <a:ea typeface="+mn-ea"/>
          <a:cs typeface="+mn-cs"/>
        </a:defRPr>
      </a:lvl5pPr>
      <a:lvl6pPr marL="2357718" algn="l" defTabSz="943087" rtl="0" eaLnBrk="1" latinLnBrk="0" hangingPunct="1">
        <a:defRPr sz="1866" kern="1200">
          <a:solidFill>
            <a:schemeClr val="tx1"/>
          </a:solidFill>
          <a:latin typeface="+mn-lt"/>
          <a:ea typeface="+mn-ea"/>
          <a:cs typeface="+mn-cs"/>
        </a:defRPr>
      </a:lvl6pPr>
      <a:lvl7pPr marL="2829262" algn="l" defTabSz="943087" rtl="0" eaLnBrk="1" latinLnBrk="0" hangingPunct="1">
        <a:defRPr sz="1866" kern="1200">
          <a:solidFill>
            <a:schemeClr val="tx1"/>
          </a:solidFill>
          <a:latin typeface="+mn-lt"/>
          <a:ea typeface="+mn-ea"/>
          <a:cs typeface="+mn-cs"/>
        </a:defRPr>
      </a:lvl7pPr>
      <a:lvl8pPr marL="3300805" algn="l" defTabSz="943087" rtl="0" eaLnBrk="1" latinLnBrk="0" hangingPunct="1">
        <a:defRPr sz="1866" kern="1200">
          <a:solidFill>
            <a:schemeClr val="tx1"/>
          </a:solidFill>
          <a:latin typeface="+mn-lt"/>
          <a:ea typeface="+mn-ea"/>
          <a:cs typeface="+mn-cs"/>
        </a:defRPr>
      </a:lvl8pPr>
      <a:lvl9pPr marL="3772349" algn="l" defTabSz="943087" rtl="0" eaLnBrk="1" latinLnBrk="0" hangingPunct="1">
        <a:defRPr sz="18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7.jpeg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12" Type="http://schemas.openxmlformats.org/officeDocument/2006/relationships/image" Target="../media/image6.jpeg"/><Relationship Id="rId1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image" Target="../media/image5.jpeg"/><Relationship Id="rId5" Type="http://schemas.openxmlformats.org/officeDocument/2006/relationships/hyperlink" Target="http://cfqeses.wix.com/eseslabcrime" TargetMode="External"/><Relationship Id="rId15" Type="http://schemas.openxmlformats.org/officeDocument/2006/relationships/image" Target="../media/image9.png"/><Relationship Id="rId10" Type="http://schemas.openxmlformats.org/officeDocument/2006/relationships/hyperlink" Target="mailto:tc.tavares@ese.ipsantarem.pt" TargetMode="External"/><Relationship Id="rId4" Type="http://schemas.openxmlformats.org/officeDocument/2006/relationships/hyperlink" Target="http://www.casadasciencias.org/cc/redindex.php?idart=303&amp;gid=39723769" TargetMode="External"/><Relationship Id="rId9" Type="http://schemas.openxmlformats.org/officeDocument/2006/relationships/hyperlink" Target="mailto:marisa.correia@ese.ipsantarem.pt" TargetMode="External"/><Relationship Id="rId1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255913"/>
              </p:ext>
            </p:extLst>
          </p:nvPr>
        </p:nvGraphicFramePr>
        <p:xfrm>
          <a:off x="1222600" y="38489831"/>
          <a:ext cx="27786386" cy="32724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863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72405">
                <a:tc>
                  <a:txBody>
                    <a:bodyPr/>
                    <a:lstStyle/>
                    <a:p>
                      <a:pPr algn="l"/>
                      <a:endParaRPr lang="pt-PT" sz="11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  <a:p>
                      <a:pPr marL="801688" indent="-801688" algn="just" defTabSz="18000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533400" algn="l"/>
                          <a:tab pos="801688" algn="l"/>
                        </a:tabLst>
                      </a:pPr>
                      <a:r>
                        <a:rPr lang="pt-PT" sz="2200" b="0" i="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Correia, M. (2015). </a:t>
                      </a:r>
                      <a:r>
                        <a:rPr lang="pt-PT" sz="2200" b="0" i="1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Investigação Criminal nas Aulas de Físico-Química</a:t>
                      </a:r>
                      <a:r>
                        <a:rPr lang="pt-PT" sz="2200" b="0" i="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. Porto: Casa das Ciências. Disponível em: </a:t>
                      </a:r>
                      <a:r>
                        <a:rPr lang="pt-PT" sz="2200" b="0" i="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  <a:hlinkClick r:id="rId4"/>
                        </a:rPr>
                        <a:t>http://www.casadasciencias.org/cc/redindex.php?idart=303&amp;gid=39723769</a:t>
                      </a:r>
                      <a:r>
                        <a:rPr lang="pt-PT" sz="2200" b="0" i="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</a:p>
                    <a:p>
                      <a:pPr marL="801688" indent="-801688" algn="just" defTabSz="18000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533400" algn="l"/>
                          <a:tab pos="801688" algn="l"/>
                        </a:tabLst>
                      </a:pPr>
                      <a:r>
                        <a:rPr lang="en-US" sz="2200" b="0" i="0" baseline="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Kelling</a:t>
                      </a:r>
                      <a:r>
                        <a:rPr lang="en-US" sz="2200" b="0" i="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, D., &amp; </a:t>
                      </a:r>
                      <a:r>
                        <a:rPr lang="en-US" sz="2200" b="0" i="0" baseline="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Kovac</a:t>
                      </a:r>
                      <a:r>
                        <a:rPr lang="en-US" sz="2200" b="0" i="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, J. (2013).  The Scientist's Education and a Civic Conscience</a:t>
                      </a:r>
                      <a:r>
                        <a:rPr lang="en-US" sz="2200" b="0" i="1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. Science and Engineering Ethics, 19</a:t>
                      </a:r>
                      <a:r>
                        <a:rPr lang="en-US" sz="2200" b="0" i="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(3), 1229-1240.</a:t>
                      </a:r>
                      <a:endParaRPr lang="pt-PT" sz="2200" b="0" i="0" baseline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801688" indent="-801688" algn="just" defTabSz="18000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533400" algn="l"/>
                          <a:tab pos="801688" algn="l"/>
                        </a:tabLst>
                      </a:pPr>
                      <a:r>
                        <a:rPr lang="pt-PT" sz="2200" b="0" i="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Pombo, O., Guimarães, H. M., &amp; Levy, T. (1994). </a:t>
                      </a:r>
                      <a:r>
                        <a:rPr lang="pt-PT" sz="2200" b="0" i="1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 interdisciplinaridade – reflexão e experiência</a:t>
                      </a:r>
                      <a:r>
                        <a:rPr lang="pt-PT" sz="2200" b="0" i="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. Lisboa: Texto Editora.</a:t>
                      </a:r>
                    </a:p>
                    <a:p>
                      <a:pPr marL="801688" indent="-801688" algn="just" defTabSz="18000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533400" algn="l"/>
                          <a:tab pos="801688" algn="l"/>
                        </a:tabLst>
                      </a:pPr>
                      <a:r>
                        <a:rPr lang="pt-PT" sz="2200" b="0" i="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Roldão, M. C. (1999). </a:t>
                      </a:r>
                      <a:r>
                        <a:rPr lang="pt-PT" sz="2200" b="0" i="1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Os professores e a gestão do currículo – Perspetivas e práticas em análise</a:t>
                      </a:r>
                      <a:r>
                        <a:rPr lang="pt-PT" sz="2200" b="0" i="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. Porto: Porto Editora.</a:t>
                      </a:r>
                    </a:p>
                    <a:p>
                      <a:pPr marL="801688" indent="-801688" algn="just" defTabSz="18000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533400" algn="l"/>
                          <a:tab pos="801688" algn="l"/>
                        </a:tabLst>
                      </a:pPr>
                      <a:r>
                        <a:rPr lang="pt-PT" sz="2200" b="0" i="0" baseline="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Squire</a:t>
                      </a:r>
                      <a:r>
                        <a:rPr lang="pt-PT" sz="2200" b="0" i="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, K., &amp; Jan, M. (2007). </a:t>
                      </a:r>
                      <a:r>
                        <a:rPr lang="pt-PT" sz="2200" b="0" i="0" baseline="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Mad</a:t>
                      </a:r>
                      <a:r>
                        <a:rPr lang="pt-PT" sz="2200" b="0" i="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pt-PT" sz="2200" b="0" i="0" baseline="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City</a:t>
                      </a:r>
                      <a:r>
                        <a:rPr lang="pt-PT" sz="2200" b="0" i="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pt-PT" sz="2200" b="0" i="0" baseline="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Mystery</a:t>
                      </a:r>
                      <a:r>
                        <a:rPr lang="pt-PT" sz="2200" b="0" i="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: </a:t>
                      </a:r>
                      <a:r>
                        <a:rPr lang="pt-PT" sz="2200" b="0" i="0" baseline="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Developing</a:t>
                      </a:r>
                      <a:r>
                        <a:rPr lang="pt-PT" sz="2200" b="0" i="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pt-PT" sz="2200" b="0" i="0" baseline="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scientific</a:t>
                      </a:r>
                      <a:r>
                        <a:rPr lang="pt-PT" sz="2200" b="0" i="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pt-PT" sz="2200" b="0" i="0" baseline="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argumentation</a:t>
                      </a:r>
                      <a:r>
                        <a:rPr lang="pt-PT" sz="2200" b="0" i="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pt-PT" sz="2200" b="0" i="0" baseline="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skills</a:t>
                      </a:r>
                      <a:r>
                        <a:rPr lang="pt-PT" sz="2200" b="0" i="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pt-PT" sz="2200" b="0" i="0" baseline="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with</a:t>
                      </a:r>
                      <a:r>
                        <a:rPr lang="pt-PT" sz="2200" b="0" i="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a </a:t>
                      </a:r>
                      <a:r>
                        <a:rPr lang="pt-PT" sz="2200" b="0" i="0" baseline="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place-based</a:t>
                      </a:r>
                      <a:r>
                        <a:rPr lang="pt-PT" sz="2200" b="0" i="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pt-PT" sz="2200" b="0" i="0" baseline="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augmented</a:t>
                      </a:r>
                      <a:r>
                        <a:rPr lang="pt-PT" sz="2200" b="0" i="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pt-PT" sz="2200" b="0" i="0" baseline="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reality</a:t>
                      </a:r>
                      <a:r>
                        <a:rPr lang="pt-PT" sz="2200" b="0" i="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game </a:t>
                      </a:r>
                      <a:r>
                        <a:rPr lang="pt-PT" sz="2200" b="0" i="0" baseline="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lang="pt-PT" sz="2200" b="0" i="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pt-PT" sz="2200" b="0" i="0" baseline="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handheld</a:t>
                      </a:r>
                      <a:r>
                        <a:rPr lang="pt-PT" sz="2200" b="0" i="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pt-PT" sz="2200" b="0" i="0" baseline="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computers</a:t>
                      </a:r>
                      <a:r>
                        <a:rPr lang="pt-PT" sz="2200" b="0" i="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. </a:t>
                      </a:r>
                      <a:r>
                        <a:rPr lang="pt-PT" sz="2200" b="0" i="1" baseline="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Journal</a:t>
                      </a:r>
                      <a:r>
                        <a:rPr lang="pt-PT" sz="2200" b="0" i="1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pt-PT" sz="2200" b="0" i="1" baseline="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lang="pt-PT" sz="2200" b="0" i="1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pt-PT" sz="2200" b="0" i="1" baseline="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Science</a:t>
                      </a:r>
                      <a:r>
                        <a:rPr lang="pt-PT" sz="2200" b="0" i="1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pt-PT" sz="2200" b="0" i="1" baseline="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Education</a:t>
                      </a:r>
                      <a:r>
                        <a:rPr lang="pt-PT" sz="2200" b="0" i="1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pt-PT" sz="2200" b="0" i="1" baseline="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and</a:t>
                      </a:r>
                      <a:r>
                        <a:rPr lang="pt-PT" sz="2200" b="0" i="1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pt-PT" sz="2200" b="0" i="1" baseline="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Technology</a:t>
                      </a:r>
                      <a:r>
                        <a:rPr lang="pt-PT" sz="2200" b="0" i="1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, 16</a:t>
                      </a:r>
                      <a:r>
                        <a:rPr lang="pt-PT" sz="2200" b="0" i="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(1), 5–29.</a:t>
                      </a:r>
                    </a:p>
                    <a:p>
                      <a:pPr marL="801688" indent="-801688" algn="just" defTabSz="18000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533400" algn="l"/>
                          <a:tab pos="801688" algn="l"/>
                        </a:tabLst>
                      </a:pPr>
                      <a:r>
                        <a:rPr lang="pt-PT" sz="2200" b="0" i="0" baseline="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Weston</a:t>
                      </a:r>
                      <a:r>
                        <a:rPr lang="pt-PT" sz="2200" b="0" i="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, A. (1996). </a:t>
                      </a:r>
                      <a:r>
                        <a:rPr lang="pt-PT" sz="2200" b="0" i="1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 arte de argumentar</a:t>
                      </a:r>
                      <a:r>
                        <a:rPr lang="pt-PT" sz="2200" b="0" i="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. Lisboa: Gradiva. </a:t>
                      </a:r>
                    </a:p>
                    <a:p>
                      <a:pPr marL="801688" indent="-801688" algn="just" defTabSz="18000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533400" algn="l"/>
                          <a:tab pos="801688" algn="l"/>
                        </a:tabLst>
                      </a:pPr>
                      <a:r>
                        <a:rPr lang="en-US" sz="2200" b="0" i="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Wheeler, L. B., </a:t>
                      </a:r>
                      <a:r>
                        <a:rPr lang="en-US" sz="2200" b="0" i="0" baseline="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Maeng</a:t>
                      </a:r>
                      <a:r>
                        <a:rPr lang="en-US" sz="2200" b="0" i="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, J. L., &amp; Smetana, L. K. (2014). Incorporating Argumentation through Forensic Science</a:t>
                      </a:r>
                      <a:r>
                        <a:rPr lang="en-US" sz="2200" b="0" i="1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. Science Activities: Classroom Projects and Curriculum Ideas, 51</a:t>
                      </a:r>
                      <a:r>
                        <a:rPr lang="en-US" sz="2200" b="0" i="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(3), 67-77.</a:t>
                      </a:r>
                      <a:endParaRPr lang="pt-PT" sz="9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6001" marR="96001" marT="46546" marB="46546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4" name="Rectangle 170"/>
          <p:cNvSpPr>
            <a:spLocks noChangeArrowheads="1"/>
          </p:cNvSpPr>
          <p:nvPr/>
        </p:nvSpPr>
        <p:spPr bwMode="auto">
          <a:xfrm>
            <a:off x="1195113" y="16254301"/>
            <a:ext cx="8803761" cy="209759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259913" tIns="185652" rIns="396000" bIns="111392"/>
          <a:lstStyle/>
          <a:p>
            <a:pPr marL="88900" defTabSz="861222">
              <a:spcAft>
                <a:spcPts val="1120"/>
              </a:spcAft>
            </a:pPr>
            <a:r>
              <a:rPr lang="pt-PT" sz="2613" dirty="0">
                <a:latin typeface="Arial"/>
                <a:cs typeface="Arial"/>
              </a:rPr>
              <a:t>Articulamos duas áreas de conhecimento (</a:t>
            </a:r>
            <a:r>
              <a:rPr lang="pt-PT" sz="2613" b="1" dirty="0">
                <a:latin typeface="Arial"/>
                <a:cs typeface="Arial"/>
              </a:rPr>
              <a:t>ensino da Ciência e ensino da Língua Materna</a:t>
            </a:r>
            <a:r>
              <a:rPr lang="pt-PT" sz="2613" dirty="0">
                <a:latin typeface="Arial"/>
                <a:cs typeface="Arial"/>
              </a:rPr>
              <a:t>) para</a:t>
            </a:r>
            <a:r>
              <a:rPr lang="pt-PT" sz="2613" b="1" dirty="0">
                <a:latin typeface="Arial"/>
                <a:cs typeface="Arial"/>
              </a:rPr>
              <a:t> </a:t>
            </a:r>
            <a:r>
              <a:rPr lang="pt-PT" sz="2613" dirty="0">
                <a:latin typeface="Arial"/>
                <a:cs typeface="Arial"/>
              </a:rPr>
              <a:t>incentivar nas estudantes a metacognição, não apenas sobre a interdependência entre o “saber das Humanidades” e “o saber das Ciências” (C.P. </a:t>
            </a:r>
            <a:r>
              <a:rPr lang="pt-PT" sz="2613" dirty="0" err="1">
                <a:latin typeface="Arial"/>
                <a:cs typeface="Arial"/>
              </a:rPr>
              <a:t>Snow</a:t>
            </a:r>
            <a:r>
              <a:rPr lang="pt-PT" sz="2613" dirty="0">
                <a:latin typeface="Arial"/>
                <a:cs typeface="Arial"/>
              </a:rPr>
              <a:t>), mas também sobre o conhecimento situado, a neutralidade científica e o papel cívico do cientista na sociedade do conhecimento (</a:t>
            </a:r>
            <a:r>
              <a:rPr lang="pt-PT" sz="2613" dirty="0" err="1">
                <a:latin typeface="Arial"/>
                <a:cs typeface="Arial"/>
              </a:rPr>
              <a:t>Kelling</a:t>
            </a:r>
            <a:r>
              <a:rPr lang="pt-PT" sz="2613" dirty="0">
                <a:latin typeface="Arial"/>
                <a:cs typeface="Arial"/>
              </a:rPr>
              <a:t> &amp; </a:t>
            </a:r>
            <a:r>
              <a:rPr lang="pt-PT" sz="2613" dirty="0" err="1">
                <a:latin typeface="Arial"/>
                <a:cs typeface="Arial"/>
              </a:rPr>
              <a:t>Kovak</a:t>
            </a:r>
            <a:r>
              <a:rPr lang="pt-PT" sz="2613" dirty="0">
                <a:latin typeface="Arial"/>
                <a:cs typeface="Arial"/>
              </a:rPr>
              <a:t>, 2013) .</a:t>
            </a:r>
          </a:p>
          <a:p>
            <a:pPr marL="88900" defTabSz="861222">
              <a:spcAft>
                <a:spcPts val="1120"/>
              </a:spcAft>
            </a:pPr>
            <a:r>
              <a:rPr lang="pt-PT" sz="2613" dirty="0">
                <a:latin typeface="Arial"/>
                <a:cs typeface="Arial"/>
              </a:rPr>
              <a:t>Articulamos a aprendizagem </a:t>
            </a:r>
            <a:r>
              <a:rPr lang="pt-PT" sz="2613" dirty="0" err="1">
                <a:latin typeface="Arial"/>
                <a:cs typeface="Arial"/>
              </a:rPr>
              <a:t>FtF</a:t>
            </a:r>
            <a:r>
              <a:rPr lang="pt-PT" sz="2613" dirty="0">
                <a:latin typeface="Arial"/>
                <a:cs typeface="Arial"/>
              </a:rPr>
              <a:t> por nós orientada (em aula) com a </a:t>
            </a:r>
            <a:r>
              <a:rPr lang="pt-PT" sz="2613" dirty="0" err="1">
                <a:latin typeface="Arial"/>
                <a:cs typeface="Arial"/>
              </a:rPr>
              <a:t>auto-aprendizagem</a:t>
            </a:r>
            <a:r>
              <a:rPr lang="pt-PT" sz="2613" dirty="0">
                <a:latin typeface="Arial"/>
                <a:cs typeface="Arial"/>
              </a:rPr>
              <a:t> estudantil desenvolvida em espaço virtual. Estimulamos </a:t>
            </a:r>
            <a:r>
              <a:rPr lang="pt-PT" sz="2613" i="1" dirty="0">
                <a:latin typeface="Arial"/>
                <a:cs typeface="Arial"/>
              </a:rPr>
              <a:t>web-</a:t>
            </a:r>
            <a:r>
              <a:rPr lang="pt-PT" sz="2613" i="1" dirty="0" err="1">
                <a:latin typeface="Arial"/>
                <a:cs typeface="Arial"/>
              </a:rPr>
              <a:t>quests</a:t>
            </a:r>
            <a:r>
              <a:rPr lang="pt-PT" sz="2613" dirty="0">
                <a:latin typeface="Arial"/>
                <a:cs typeface="Arial"/>
              </a:rPr>
              <a:t> e criamos um site (fig. 1) com lembretes sobre as tarefas a realizar e espaços para as estudantes preencherem com elementos obtidos no decurso da sua realização.</a:t>
            </a:r>
          </a:p>
          <a:p>
            <a:pPr defTabSz="861222">
              <a:spcAft>
                <a:spcPts val="1120"/>
              </a:spcAft>
            </a:pPr>
            <a:endParaRPr lang="pt-PT" sz="2613" dirty="0">
              <a:latin typeface="Arial"/>
              <a:cs typeface="Arial"/>
            </a:endParaRPr>
          </a:p>
          <a:p>
            <a:pPr marL="457200" indent="-457200" defTabSz="861222">
              <a:spcAft>
                <a:spcPts val="1120"/>
              </a:spcAft>
              <a:buFont typeface="Wingdings" panose="05000000000000000000" pitchFamily="2" charset="2"/>
              <a:buChar char="§"/>
            </a:pPr>
            <a:endParaRPr lang="pt-PT" sz="2613" dirty="0">
              <a:latin typeface="Arial"/>
              <a:cs typeface="Arial"/>
            </a:endParaRPr>
          </a:p>
          <a:p>
            <a:pPr marL="457200" indent="-457200" defTabSz="861222">
              <a:spcAft>
                <a:spcPts val="1120"/>
              </a:spcAft>
              <a:buFont typeface="Wingdings" panose="05000000000000000000" pitchFamily="2" charset="2"/>
              <a:buChar char="§"/>
            </a:pPr>
            <a:endParaRPr lang="pt-PT" sz="2613" dirty="0">
              <a:latin typeface="Arial"/>
              <a:cs typeface="Arial"/>
            </a:endParaRPr>
          </a:p>
          <a:p>
            <a:pPr marL="457200" indent="-457200" defTabSz="861222">
              <a:spcAft>
                <a:spcPts val="1120"/>
              </a:spcAft>
              <a:buFont typeface="Wingdings" panose="05000000000000000000" pitchFamily="2" charset="2"/>
              <a:buChar char="§"/>
            </a:pPr>
            <a:endParaRPr lang="pt-PT" sz="2613" dirty="0">
              <a:latin typeface="Arial"/>
              <a:cs typeface="Arial"/>
            </a:endParaRPr>
          </a:p>
          <a:p>
            <a:pPr marL="457200" indent="-457200" defTabSz="861222">
              <a:spcAft>
                <a:spcPts val="1120"/>
              </a:spcAft>
              <a:buFont typeface="Wingdings" panose="05000000000000000000" pitchFamily="2" charset="2"/>
              <a:buChar char="§"/>
            </a:pPr>
            <a:endParaRPr lang="pt-PT" sz="2613" dirty="0">
              <a:latin typeface="Arial"/>
              <a:cs typeface="Arial"/>
            </a:endParaRPr>
          </a:p>
          <a:p>
            <a:pPr marL="457200" indent="-457200" defTabSz="861222">
              <a:spcAft>
                <a:spcPts val="1120"/>
              </a:spcAft>
              <a:buFont typeface="Wingdings" panose="05000000000000000000" pitchFamily="2" charset="2"/>
              <a:buChar char="§"/>
            </a:pPr>
            <a:endParaRPr lang="pt-PT" sz="2613" dirty="0">
              <a:latin typeface="Arial"/>
              <a:cs typeface="Arial"/>
            </a:endParaRPr>
          </a:p>
          <a:p>
            <a:pPr marL="457200" indent="-457200" defTabSz="861222">
              <a:spcAft>
                <a:spcPts val="1120"/>
              </a:spcAft>
              <a:buFont typeface="Wingdings" panose="05000000000000000000" pitchFamily="2" charset="2"/>
              <a:buChar char="§"/>
            </a:pPr>
            <a:endParaRPr lang="pt-PT" sz="2613" dirty="0">
              <a:latin typeface="Arial"/>
              <a:cs typeface="Arial"/>
            </a:endParaRPr>
          </a:p>
          <a:p>
            <a:pPr marL="457200" indent="-457200" defTabSz="861222">
              <a:spcAft>
                <a:spcPts val="1120"/>
              </a:spcAft>
              <a:buFont typeface="Wingdings" panose="05000000000000000000" pitchFamily="2" charset="2"/>
              <a:buChar char="§"/>
            </a:pPr>
            <a:endParaRPr lang="pt-PT" sz="2613" dirty="0">
              <a:latin typeface="Arial"/>
              <a:cs typeface="Arial"/>
            </a:endParaRPr>
          </a:p>
          <a:p>
            <a:pPr marL="457200" indent="-457200" defTabSz="861222">
              <a:spcAft>
                <a:spcPts val="1120"/>
              </a:spcAft>
              <a:buFont typeface="Wingdings" panose="05000000000000000000" pitchFamily="2" charset="2"/>
              <a:buChar char="§"/>
            </a:pPr>
            <a:endParaRPr lang="pt-PT" sz="2613" dirty="0">
              <a:latin typeface="Arial"/>
              <a:cs typeface="Arial"/>
            </a:endParaRPr>
          </a:p>
          <a:p>
            <a:pPr marL="457200" indent="-457200" defTabSz="861222">
              <a:spcAft>
                <a:spcPts val="1120"/>
              </a:spcAft>
              <a:buFont typeface="Wingdings" panose="05000000000000000000" pitchFamily="2" charset="2"/>
              <a:buChar char="§"/>
            </a:pPr>
            <a:endParaRPr lang="pt-PT" sz="2613" dirty="0">
              <a:latin typeface="Arial"/>
              <a:cs typeface="Arial"/>
            </a:endParaRPr>
          </a:p>
          <a:p>
            <a:pPr algn="ctr" defTabSz="861222">
              <a:spcBef>
                <a:spcPts val="1200"/>
              </a:spcBef>
              <a:spcAft>
                <a:spcPts val="2400"/>
              </a:spcAft>
            </a:pPr>
            <a:r>
              <a:rPr lang="pt-PT" sz="2430" b="1" dirty="0">
                <a:latin typeface="Arial"/>
                <a:cs typeface="Arial"/>
              </a:rPr>
              <a:t>Figura 1</a:t>
            </a:r>
            <a:r>
              <a:rPr lang="pt-PT" sz="2430" dirty="0">
                <a:latin typeface="Arial"/>
                <a:cs typeface="Arial"/>
              </a:rPr>
              <a:t>. </a:t>
            </a:r>
            <a:r>
              <a:rPr lang="pt-PT" sz="2430" i="1" dirty="0">
                <a:latin typeface="Arial"/>
                <a:cs typeface="Arial"/>
              </a:rPr>
              <a:t>Site da </a:t>
            </a:r>
            <a:r>
              <a:rPr lang="pt-PT" sz="2430" i="1" dirty="0" err="1">
                <a:latin typeface="Arial"/>
                <a:cs typeface="Arial"/>
              </a:rPr>
              <a:t>atividade</a:t>
            </a:r>
            <a:r>
              <a:rPr lang="pt-PT" sz="2430" i="1" dirty="0">
                <a:latin typeface="Arial"/>
                <a:cs typeface="Arial"/>
              </a:rPr>
              <a:t>                                                  (</a:t>
            </a:r>
            <a:r>
              <a:rPr lang="pt-PT" sz="2430" i="1" dirty="0">
                <a:latin typeface="Arial"/>
                <a:cs typeface="Arial"/>
                <a:hlinkClick r:id="rId5"/>
              </a:rPr>
              <a:t>http://cfqeses.wix.com/eseslabcrime</a:t>
            </a:r>
            <a:r>
              <a:rPr lang="pt-PT" sz="2430" i="1" dirty="0">
                <a:latin typeface="Arial"/>
                <a:cs typeface="Arial"/>
              </a:rPr>
              <a:t>)  </a:t>
            </a:r>
          </a:p>
          <a:p>
            <a:pPr algn="ctr" defTabSz="861222">
              <a:spcBef>
                <a:spcPts val="1200"/>
              </a:spcBef>
              <a:spcAft>
                <a:spcPts val="2400"/>
              </a:spcAft>
            </a:pPr>
            <a:endParaRPr lang="pt-PT" sz="1200" i="1" dirty="0">
              <a:latin typeface="Arial"/>
              <a:cs typeface="Arial"/>
            </a:endParaRPr>
          </a:p>
          <a:p>
            <a:pPr marL="426659" indent="-426659" algn="just" defTabSz="861222">
              <a:spcAft>
                <a:spcPts val="1120"/>
              </a:spcAft>
              <a:buFontTx/>
              <a:buChar char="-"/>
            </a:pPr>
            <a:endParaRPr lang="de-DE" sz="2613" dirty="0">
              <a:solidFill>
                <a:srgbClr val="00B050"/>
              </a:solidFill>
              <a:latin typeface="Arial"/>
              <a:cs typeface="Arial"/>
            </a:endParaRPr>
          </a:p>
          <a:p>
            <a:pPr algn="just" defTabSz="861222">
              <a:spcAft>
                <a:spcPts val="1120"/>
              </a:spcAft>
            </a:pPr>
            <a:endParaRPr lang="de-DE" sz="2613" dirty="0">
              <a:latin typeface="Arial"/>
              <a:cs typeface="Arial"/>
            </a:endParaRPr>
          </a:p>
        </p:txBody>
      </p:sp>
      <p:sp>
        <p:nvSpPr>
          <p:cNvPr id="12" name="Rectangle 170"/>
          <p:cNvSpPr>
            <a:spLocks noChangeArrowheads="1"/>
          </p:cNvSpPr>
          <p:nvPr/>
        </p:nvSpPr>
        <p:spPr bwMode="auto">
          <a:xfrm>
            <a:off x="1222600" y="8422532"/>
            <a:ext cx="8776274" cy="75771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259913" tIns="185652" rIns="185652" bIns="111392"/>
          <a:lstStyle/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8900" lvl="1" defTabSz="898525"/>
            <a:r>
              <a:rPr lang="pt-PT" sz="2610" b="1" dirty="0">
                <a:latin typeface="+mn-lt"/>
                <a:cs typeface="Times New Roman" panose="02020603050405020304" pitchFamily="18" charset="0"/>
              </a:rPr>
              <a:t>A criação e resolução de narrativas policiais </a:t>
            </a:r>
            <a:r>
              <a:rPr lang="pt-PT" sz="2610" dirty="0">
                <a:latin typeface="+mn-lt"/>
                <a:cs typeface="Times New Roman" panose="02020603050405020304" pitchFamily="18" charset="0"/>
              </a:rPr>
              <a:t>desenvolve competências de argumentação científica, tanto mais efetivamente adquiridas quanto mais o ambiente de aprendizagem emular a realidade (</a:t>
            </a:r>
            <a:r>
              <a:rPr lang="pt-PT" sz="2610" dirty="0" err="1">
                <a:latin typeface="+mn-lt"/>
                <a:cs typeface="Times New Roman" panose="02020603050405020304" pitchFamily="18" charset="0"/>
              </a:rPr>
              <a:t>Squire</a:t>
            </a:r>
            <a:r>
              <a:rPr lang="pt-PT" sz="2610" dirty="0">
                <a:latin typeface="+mn-lt"/>
                <a:cs typeface="Times New Roman" panose="02020603050405020304" pitchFamily="18" charset="0"/>
              </a:rPr>
              <a:t> &amp; Jan, 2007).</a:t>
            </a:r>
          </a:p>
          <a:p>
            <a:pPr marL="88900" lvl="1" defTabSz="898525"/>
            <a:r>
              <a:rPr lang="pt-PT" sz="2610" dirty="0">
                <a:latin typeface="+mn-lt"/>
                <a:cs typeface="Times New Roman" panose="02020603050405020304" pitchFamily="18" charset="0"/>
              </a:rPr>
              <a:t>Por isso, após publicar a proposta didática “Investigação Criminal nas Aulas de Físico-Química” (Correia, 2015) uma de nós mobilizou a outra para, depois de desenvolvida e adaptada essa proposta à formação de professores, a implementarmos na licenciatura em Educação Básica articulando as unidades curriculares (</a:t>
            </a:r>
            <a:r>
              <a:rPr lang="pt-PT" sz="2610" dirty="0" err="1">
                <a:latin typeface="+mn-lt"/>
                <a:cs typeface="Times New Roman" panose="02020603050405020304" pitchFamily="18" charset="0"/>
              </a:rPr>
              <a:t>uc</a:t>
            </a:r>
            <a:r>
              <a:rPr lang="pt-PT" sz="2610" dirty="0">
                <a:latin typeface="+mn-lt"/>
                <a:cs typeface="Times New Roman" panose="02020603050405020304" pitchFamily="18" charset="0"/>
              </a:rPr>
              <a:t>) Ciências Físicas e Químicas (CFQ) e Comunicar em Língua Portuguesa (CLP), 1.º ano.</a:t>
            </a:r>
          </a:p>
        </p:txBody>
      </p:sp>
      <p:sp>
        <p:nvSpPr>
          <p:cNvPr id="16" name="Rectângulo arredondado 15"/>
          <p:cNvSpPr/>
          <p:nvPr/>
        </p:nvSpPr>
        <p:spPr bwMode="auto">
          <a:xfrm>
            <a:off x="870744" y="-1239044"/>
            <a:ext cx="33375600" cy="6019800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5334" tIns="42667" rIns="85334" bIns="42667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r>
              <a:rPr lang="pt-PT" sz="18000" b="1" dirty="0">
                <a:solidFill>
                  <a:schemeClr val="bg1"/>
                </a:solidFill>
                <a:latin typeface="Arial"/>
                <a:cs typeface="Arial"/>
              </a:rPr>
              <a:t>O    </a:t>
            </a:r>
            <a:r>
              <a:rPr lang="pt-PT" sz="18000" b="1" dirty="0">
                <a:solidFill>
                  <a:srgbClr val="000000"/>
                </a:solidFill>
                <a:latin typeface="Arial"/>
                <a:cs typeface="Arial"/>
              </a:rPr>
              <a:t>          COMPENSA   </a:t>
            </a:r>
            <a:r>
              <a:rPr lang="pt-PT" sz="18000" b="1" dirty="0">
                <a:solidFill>
                  <a:srgbClr val="FFFFFF"/>
                </a:solidFill>
                <a:latin typeface="Arial"/>
                <a:cs typeface="Arial"/>
              </a:rPr>
              <a:t>? </a:t>
            </a:r>
          </a:p>
        </p:txBody>
      </p:sp>
      <p:sp>
        <p:nvSpPr>
          <p:cNvPr id="17" name="AutoShape 7" descr="https://pod51046.outlook.com/owa/service.svc/s/GetFileAttachment?id=AAMkADljNDI0YWNiLTczMTgtNDMwNi1iYjhjLTQ3ODgxZDFjNWNkMwBGAAAAAADuep766QmhSZMO92yNCrILBwDWwyjvYGcfS6o8Mzrzqc4bAAAAABLzAADDrssJIkbUQqcqfedE9R59AAAGC2VsAAABEgAQAKDv6OPL%2BydNo8cwCqyypJI%3D&amp;isImagePreview=True&amp;X-OWA-CANARY=Xpco5qWO3UejPtoAEDCmtfeCnbQKLdAIL9ImtO9HSJ6gF3N9a9ksm2H7vZHA7QZk27ocGlcQcHc."/>
          <p:cNvSpPr>
            <a:spLocks noChangeAspect="1" noChangeArrowheads="1"/>
          </p:cNvSpPr>
          <p:nvPr/>
        </p:nvSpPr>
        <p:spPr bwMode="auto">
          <a:xfrm>
            <a:off x="145187" y="944948"/>
            <a:ext cx="284447" cy="284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5334" tIns="42667" rIns="85334" bIns="42667" numCol="1" anchor="t" anchorCtr="0" compatLnSpc="1">
            <a:prstTxWarp prst="textNoShape">
              <a:avLst/>
            </a:prstTxWarp>
          </a:bodyPr>
          <a:lstStyle/>
          <a:p>
            <a:endParaRPr lang="pt-PT" sz="8526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9244" y="20627956"/>
            <a:ext cx="3661800" cy="533272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9244" y="20627956"/>
            <a:ext cx="3661800" cy="533272"/>
          </a:xfrm>
          <a:prstGeom prst="rect">
            <a:avLst/>
          </a:prstGeom>
        </p:spPr>
      </p:pic>
      <p:pic>
        <p:nvPicPr>
          <p:cNvPr id="33" name="Imagem 32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1724" y="3942556"/>
            <a:ext cx="4008564" cy="274320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560" y="4875007"/>
            <a:ext cx="8733314" cy="2550128"/>
          </a:xfrm>
          <a:prstGeom prst="rect">
            <a:avLst/>
          </a:prstGeom>
        </p:spPr>
      </p:pic>
      <p:sp>
        <p:nvSpPr>
          <p:cNvPr id="31" name="CaixaDeTexto 30"/>
          <p:cNvSpPr txBox="1"/>
          <p:nvPr/>
        </p:nvSpPr>
        <p:spPr>
          <a:xfrm>
            <a:off x="12742765" y="5033756"/>
            <a:ext cx="11902379" cy="32101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PT" sz="2610" b="1" kern="0" dirty="0"/>
              <a:t>Marisa Correia</a:t>
            </a:r>
            <a:r>
              <a:rPr lang="pt-PT" sz="2610" b="1" kern="0" baseline="30000" dirty="0"/>
              <a:t>1,2 </a:t>
            </a:r>
          </a:p>
          <a:p>
            <a:r>
              <a:rPr lang="pt-PT" sz="2610" b="1" dirty="0">
                <a:solidFill>
                  <a:schemeClr val="bg1"/>
                </a:solidFill>
                <a:hlinkClick r:id="rId9"/>
              </a:rPr>
              <a:t>marisa.correia@ese.ipsantarem.pt</a:t>
            </a:r>
            <a:endParaRPr lang="pt-PT" sz="2610" b="1" kern="0" baseline="30000" dirty="0">
              <a:solidFill>
                <a:schemeClr val="bg1"/>
              </a:solidFill>
            </a:endParaRPr>
          </a:p>
          <a:p>
            <a:endParaRPr lang="pt-PT" sz="2610" b="1" kern="0" baseline="30000" dirty="0">
              <a:solidFill>
                <a:schemeClr val="bg1"/>
              </a:solidFill>
            </a:endParaRPr>
          </a:p>
          <a:p>
            <a:endParaRPr lang="pt-PT" sz="2610" b="1" kern="0" baseline="30000" dirty="0">
              <a:solidFill>
                <a:schemeClr val="bg1"/>
              </a:solidFill>
            </a:endParaRPr>
          </a:p>
          <a:p>
            <a:r>
              <a:rPr lang="pt-PT" sz="2610" b="1" kern="0" dirty="0" err="1">
                <a:solidFill>
                  <a:srgbClr val="000000"/>
                </a:solidFill>
              </a:rPr>
              <a:t>Teresa-Cláudia</a:t>
            </a:r>
            <a:r>
              <a:rPr lang="pt-PT" sz="2610" b="1" kern="0" dirty="0">
                <a:solidFill>
                  <a:srgbClr val="000000"/>
                </a:solidFill>
              </a:rPr>
              <a:t> Tavares</a:t>
            </a:r>
            <a:r>
              <a:rPr lang="pt-PT" sz="2610" b="1" kern="0" baseline="30000" dirty="0">
                <a:solidFill>
                  <a:srgbClr val="000000"/>
                </a:solidFill>
              </a:rPr>
              <a:t>1</a:t>
            </a:r>
          </a:p>
          <a:p>
            <a:r>
              <a:rPr lang="pt-PT" sz="2610" b="1" kern="0" dirty="0">
                <a:solidFill>
                  <a:schemeClr val="bg1"/>
                </a:solidFill>
                <a:hlinkClick r:id="rId10"/>
              </a:rPr>
              <a:t>tc.tavares@ese.ipsantarem.pt</a:t>
            </a:r>
            <a:r>
              <a:rPr lang="pt-PT" sz="2610" b="1" kern="0" dirty="0">
                <a:solidFill>
                  <a:schemeClr val="bg1"/>
                </a:solidFill>
              </a:rPr>
              <a:t> </a:t>
            </a:r>
          </a:p>
          <a:p>
            <a:endParaRPr lang="pt-PT" sz="2610" b="1" kern="0" baseline="30000" dirty="0">
              <a:solidFill>
                <a:schemeClr val="bg1"/>
              </a:solidFill>
            </a:endParaRPr>
          </a:p>
          <a:p>
            <a:pPr marL="2773363" defTabSz="1042300" fontAlgn="auto">
              <a:spcBef>
                <a:spcPts val="0"/>
              </a:spcBef>
              <a:spcAft>
                <a:spcPts val="619"/>
              </a:spcAft>
              <a:tabLst>
                <a:tab pos="18596705" algn="l"/>
              </a:tabLst>
              <a:defRPr/>
            </a:pPr>
            <a:r>
              <a:rPr lang="pt-PT" sz="2050" baseline="30000" dirty="0">
                <a:solidFill>
                  <a:srgbClr val="000000"/>
                </a:solidFill>
              </a:rPr>
              <a:t>                      1 </a:t>
            </a:r>
            <a:r>
              <a:rPr lang="pt-PT" sz="2050" dirty="0">
                <a:solidFill>
                  <a:srgbClr val="000000"/>
                </a:solidFill>
              </a:rPr>
              <a:t>Escola Superior de Educação do Instituto Politécnico de Santarém; </a:t>
            </a:r>
          </a:p>
          <a:p>
            <a:pPr marL="2773363" defTabSz="1042300" fontAlgn="auto">
              <a:spcBef>
                <a:spcPts val="0"/>
              </a:spcBef>
              <a:spcAft>
                <a:spcPts val="619"/>
              </a:spcAft>
              <a:tabLst>
                <a:tab pos="18596705" algn="l"/>
              </a:tabLst>
              <a:defRPr/>
            </a:pPr>
            <a:r>
              <a:rPr lang="pt-PT" sz="2050" baseline="30000" dirty="0">
                <a:solidFill>
                  <a:srgbClr val="000000"/>
                </a:solidFill>
              </a:rPr>
              <a:t>                      2 </a:t>
            </a:r>
            <a:r>
              <a:rPr lang="pt-PT" sz="2050" dirty="0">
                <a:solidFill>
                  <a:srgbClr val="000000"/>
                </a:solidFill>
              </a:rPr>
              <a:t>UIDEF, Instituto de Educação, Universidade de Lisboa </a:t>
            </a:r>
          </a:p>
        </p:txBody>
      </p:sp>
      <p:sp>
        <p:nvSpPr>
          <p:cNvPr id="13" name="Retângulo 12"/>
          <p:cNvSpPr/>
          <p:nvPr/>
        </p:nvSpPr>
        <p:spPr bwMode="auto">
          <a:xfrm>
            <a:off x="1536" y="3619576"/>
            <a:ext cx="30240288" cy="326649"/>
          </a:xfrm>
          <a:prstGeom prst="rect">
            <a:avLst/>
          </a:prstGeom>
          <a:solidFill>
            <a:srgbClr val="FF0000"/>
          </a:solidFill>
          <a:ln>
            <a:noFill/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344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8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Retângulo 41"/>
          <p:cNvSpPr/>
          <p:nvPr/>
        </p:nvSpPr>
        <p:spPr bwMode="auto">
          <a:xfrm>
            <a:off x="1239319" y="15551324"/>
            <a:ext cx="8775425" cy="670061"/>
          </a:xfrm>
          <a:prstGeom prst="rect">
            <a:avLst/>
          </a:prstGeom>
          <a:solidFill>
            <a:srgbClr val="FF0000"/>
          </a:solidFill>
          <a:ln>
            <a:noFill/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6213" marR="0" algn="l" defTabSz="4344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pt-PT" sz="3170" b="1" dirty="0">
                <a:solidFill>
                  <a:srgbClr val="FFFFFF"/>
                </a:solidFill>
                <a:latin typeface="Arial" charset="0"/>
              </a:rPr>
              <a:t>Metodologia</a:t>
            </a:r>
            <a:endParaRPr kumimoji="0" lang="pt-PT" sz="317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</a:endParaRPr>
          </a:p>
        </p:txBody>
      </p:sp>
      <p:sp>
        <p:nvSpPr>
          <p:cNvPr id="43" name="Retângulo 42"/>
          <p:cNvSpPr/>
          <p:nvPr/>
        </p:nvSpPr>
        <p:spPr bwMode="auto">
          <a:xfrm>
            <a:off x="1222600" y="37868298"/>
            <a:ext cx="27786386" cy="654793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88900" marR="0" algn="l" defTabSz="4344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pt-PT" sz="3170" b="1" dirty="0">
                <a:solidFill>
                  <a:srgbClr val="FFFFFF"/>
                </a:solidFill>
                <a:latin typeface="Arial" charset="0"/>
              </a:rPr>
              <a:t>Referências Bibliográficas</a:t>
            </a:r>
            <a:endParaRPr kumimoji="0" lang="pt-PT" sz="317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</a:endParaRPr>
          </a:p>
        </p:txBody>
      </p:sp>
      <p:sp>
        <p:nvSpPr>
          <p:cNvPr id="45" name="Retângulo 44"/>
          <p:cNvSpPr/>
          <p:nvPr/>
        </p:nvSpPr>
        <p:spPr bwMode="auto">
          <a:xfrm>
            <a:off x="1175544" y="29592884"/>
            <a:ext cx="8839200" cy="629182"/>
          </a:xfrm>
          <a:prstGeom prst="rect">
            <a:avLst/>
          </a:prstGeom>
          <a:solidFill>
            <a:srgbClr val="FF0000"/>
          </a:solidFill>
          <a:ln>
            <a:noFill/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88900" marR="0" algn="l" defTabSz="4344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pt-PT" sz="3170" b="1" dirty="0">
                <a:solidFill>
                  <a:srgbClr val="FFFFFF"/>
                </a:solidFill>
                <a:latin typeface="Arial" charset="0"/>
              </a:rPr>
              <a:t>Descrição da atividade</a:t>
            </a:r>
            <a:endParaRPr kumimoji="0" lang="pt-PT" sz="317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</a:endParaRPr>
          </a:p>
        </p:txBody>
      </p:sp>
      <p:graphicFrame>
        <p:nvGraphicFramePr>
          <p:cNvPr id="18" name="Tabe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5431537"/>
              </p:ext>
            </p:extLst>
          </p:nvPr>
        </p:nvGraphicFramePr>
        <p:xfrm>
          <a:off x="1444336" y="30528988"/>
          <a:ext cx="8145190" cy="670124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81687">
                  <a:extLst>
                    <a:ext uri="{9D8B030D-6E8A-4147-A177-3AD203B41FA5}">
                      <a16:colId xmlns:a16="http://schemas.microsoft.com/office/drawing/2014/main" val="1516573321"/>
                    </a:ext>
                  </a:extLst>
                </a:gridCol>
                <a:gridCol w="7563503">
                  <a:extLst>
                    <a:ext uri="{9D8B030D-6E8A-4147-A177-3AD203B41FA5}">
                      <a16:colId xmlns:a16="http://schemas.microsoft.com/office/drawing/2014/main" val="1957854142"/>
                    </a:ext>
                  </a:extLst>
                </a:gridCol>
              </a:tblGrid>
              <a:tr h="821946">
                <a:tc grid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pt-PT" sz="3000" b="1" dirty="0">
                          <a:latin typeface="Arial"/>
                          <a:cs typeface="Arial"/>
                        </a:rPr>
                        <a:t>1.ª Etapa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56147"/>
                  </a:ext>
                </a:extLst>
              </a:tr>
              <a:tr h="2346406">
                <a:tc>
                  <a:txBody>
                    <a:bodyPr/>
                    <a:lstStyle/>
                    <a:p>
                      <a:pPr marL="0" indent="0"/>
                      <a:r>
                        <a:rPr lang="pt-PT" sz="2610" dirty="0">
                          <a:latin typeface="Arial Black"/>
                          <a:cs typeface="Arial Black"/>
                        </a:rPr>
                        <a:t>CFQ</a:t>
                      </a:r>
                    </a:p>
                  </a:txBody>
                  <a:tcPr vert="wordArtVert"/>
                </a:tc>
                <a:tc>
                  <a:txBody>
                    <a:bodyPr/>
                    <a:lstStyle/>
                    <a:p>
                      <a:pPr marL="176213" indent="0">
                        <a:buFont typeface="Arial" panose="020B0604020202020204" pitchFamily="34" charset="0"/>
                        <a:buNone/>
                      </a:pPr>
                      <a:r>
                        <a:rPr lang="pt-PT" sz="2610" dirty="0">
                          <a:latin typeface="Arial"/>
                          <a:cs typeface="Arial"/>
                        </a:rPr>
                        <a:t>Apresentação da atividade e do site. </a:t>
                      </a:r>
                    </a:p>
                    <a:p>
                      <a:pPr marL="176213" indent="0">
                        <a:buFont typeface="Arial" panose="020B0604020202020204" pitchFamily="34" charset="0"/>
                        <a:buNone/>
                      </a:pPr>
                      <a:r>
                        <a:rPr lang="pt-PT" sz="2610" dirty="0">
                          <a:latin typeface="Arial"/>
                          <a:cs typeface="Arial"/>
                        </a:rPr>
                        <a:t>Constituição</a:t>
                      </a:r>
                      <a:r>
                        <a:rPr lang="pt-PT" sz="2610" baseline="0" dirty="0">
                          <a:latin typeface="Arial"/>
                          <a:cs typeface="Arial"/>
                        </a:rPr>
                        <a:t> dos grupos </a:t>
                      </a:r>
                      <a:r>
                        <a:rPr lang="pt-PT" sz="2610" dirty="0">
                          <a:latin typeface="Arial"/>
                          <a:cs typeface="Arial"/>
                        </a:rPr>
                        <a:t>(3-4 estudantes) </a:t>
                      </a:r>
                    </a:p>
                    <a:p>
                      <a:pPr marL="176213" indent="0">
                        <a:buFont typeface="Arial" panose="020B0604020202020204" pitchFamily="34" charset="0"/>
                        <a:buNone/>
                      </a:pPr>
                      <a:r>
                        <a:rPr lang="pt-PT" sz="2610" dirty="0">
                          <a:latin typeface="Arial"/>
                          <a:cs typeface="Arial"/>
                        </a:rPr>
                        <a:t>Construção de texto</a:t>
                      </a:r>
                      <a:r>
                        <a:rPr lang="pt-PT" sz="2610" baseline="0" dirty="0">
                          <a:latin typeface="Arial"/>
                          <a:cs typeface="Arial"/>
                        </a:rPr>
                        <a:t> narrativo</a:t>
                      </a:r>
                      <a:r>
                        <a:rPr lang="pt-PT" sz="2610" dirty="0">
                          <a:latin typeface="Arial"/>
                          <a:cs typeface="Arial"/>
                        </a:rPr>
                        <a:t> sobre um crime</a:t>
                      </a:r>
                      <a:r>
                        <a:rPr lang="pt-PT" sz="2610" baseline="0" dirty="0">
                          <a:latin typeface="Arial"/>
                          <a:cs typeface="Arial"/>
                        </a:rPr>
                        <a:t> (incluindo</a:t>
                      </a:r>
                      <a:r>
                        <a:rPr lang="pt-PT" sz="2610" dirty="0">
                          <a:latin typeface="Arial"/>
                          <a:cs typeface="Arial"/>
                        </a:rPr>
                        <a:t> elementos necessários para a execução da atividade em laboratório).</a:t>
                      </a:r>
                      <a:endParaRPr lang="pt-PT" sz="2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018916"/>
                  </a:ext>
                </a:extLst>
              </a:tr>
              <a:tr h="3532890">
                <a:tc>
                  <a:txBody>
                    <a:bodyPr/>
                    <a:lstStyle/>
                    <a:p>
                      <a:pPr marL="0" indent="0"/>
                      <a:r>
                        <a:rPr lang="pt-PT" sz="2610" dirty="0">
                          <a:latin typeface="Arial Black"/>
                          <a:cs typeface="Arial Black"/>
                        </a:rPr>
                        <a:t>CLP</a:t>
                      </a:r>
                    </a:p>
                  </a:txBody>
                  <a:tcPr vert="wordArtVert"/>
                </a:tc>
                <a:tc>
                  <a:txBody>
                    <a:bodyPr/>
                    <a:lstStyle/>
                    <a:p>
                      <a:pPr marL="176213" indent="0"/>
                      <a:r>
                        <a:rPr lang="pt-PT" sz="2610" dirty="0">
                          <a:latin typeface="Arial"/>
                          <a:cs typeface="Arial"/>
                        </a:rPr>
                        <a:t>Reflexão sobre as componentes do texto narrativo. </a:t>
                      </a:r>
                    </a:p>
                    <a:p>
                      <a:pPr marL="176213" indent="0"/>
                      <a:r>
                        <a:rPr lang="pt-PT" sz="2610" dirty="0">
                          <a:latin typeface="Arial"/>
                          <a:cs typeface="Arial"/>
                        </a:rPr>
                        <a:t>Reescrita do texto de cada grupo.</a:t>
                      </a:r>
                    </a:p>
                    <a:p>
                      <a:pPr marL="176213" marR="0" indent="0" algn="l" defTabSz="9430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2610" dirty="0">
                          <a:latin typeface="Arial"/>
                          <a:cs typeface="Arial"/>
                        </a:rPr>
                        <a:t>Trabalho autónomo: </a:t>
                      </a:r>
                    </a:p>
                    <a:p>
                      <a:pPr marL="176213" indent="0"/>
                      <a:r>
                        <a:rPr lang="pt-PT" sz="2610" dirty="0">
                          <a:latin typeface="Arial"/>
                          <a:cs typeface="Arial"/>
                        </a:rPr>
                        <a:t>Seleção (por votação individual) do</a:t>
                      </a:r>
                      <a:r>
                        <a:rPr lang="pt-PT" sz="2610" baseline="0" dirty="0">
                          <a:latin typeface="Arial"/>
                          <a:cs typeface="Arial"/>
                        </a:rPr>
                        <a:t> “melhor” texto.</a:t>
                      </a:r>
                      <a:endParaRPr lang="pt-PT" sz="2610" dirty="0">
                        <a:latin typeface="Arial"/>
                        <a:cs typeface="Arial"/>
                      </a:endParaRPr>
                    </a:p>
                    <a:p>
                      <a:pPr marL="176213" indent="0"/>
                      <a:r>
                        <a:rPr lang="pt-PT" sz="2610" dirty="0">
                          <a:latin typeface="Arial"/>
                          <a:cs typeface="Arial"/>
                        </a:rPr>
                        <a:t>Construção, pelo grupo do texto escolhido, do perfil dos suspeitos.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1506736"/>
                  </a:ext>
                </a:extLst>
              </a:tr>
            </a:tbl>
          </a:graphicData>
        </a:graphic>
      </p:graphicFrame>
      <p:sp>
        <p:nvSpPr>
          <p:cNvPr id="48" name="Rectangle 170"/>
          <p:cNvSpPr>
            <a:spLocks noChangeArrowheads="1"/>
          </p:cNvSpPr>
          <p:nvPr/>
        </p:nvSpPr>
        <p:spPr bwMode="auto">
          <a:xfrm>
            <a:off x="10713126" y="8376829"/>
            <a:ext cx="8776274" cy="283910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259913" tIns="185652" rIns="185652" bIns="111392"/>
          <a:lstStyle/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Arial"/>
              <a:cs typeface="Arial"/>
            </a:endParaRPr>
          </a:p>
          <a:p>
            <a:endParaRPr lang="pt-PT" sz="1600" dirty="0">
              <a:latin typeface="Arial"/>
              <a:cs typeface="Arial"/>
            </a:endParaRPr>
          </a:p>
          <a:p>
            <a:endParaRPr lang="pt-PT" sz="1600" dirty="0">
              <a:latin typeface="Arial"/>
              <a:cs typeface="Arial"/>
            </a:endParaRPr>
          </a:p>
          <a:p>
            <a:pPr algn="ctr"/>
            <a:r>
              <a:rPr lang="pt-PT" sz="2430" b="1" dirty="0">
                <a:latin typeface="Arial"/>
                <a:cs typeface="Arial"/>
              </a:rPr>
              <a:t>Figura 2</a:t>
            </a:r>
            <a:r>
              <a:rPr lang="pt-PT" sz="2430" dirty="0">
                <a:latin typeface="Arial"/>
                <a:cs typeface="Arial"/>
              </a:rPr>
              <a:t>. </a:t>
            </a:r>
            <a:r>
              <a:rPr lang="pt-PT" sz="2430" i="1" dirty="0">
                <a:latin typeface="Arial"/>
                <a:cs typeface="Arial"/>
              </a:rPr>
              <a:t>Partilha no site dos relatórios da pesquisa realizada sobre as técnicas laboratoriais</a:t>
            </a: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t-PT" sz="2430" b="1" dirty="0">
                <a:latin typeface="Arial"/>
                <a:cs typeface="Arial"/>
              </a:rPr>
              <a:t>Figura 3</a:t>
            </a:r>
            <a:r>
              <a:rPr lang="pt-PT" sz="2430" dirty="0">
                <a:latin typeface="Arial"/>
                <a:cs typeface="Arial"/>
              </a:rPr>
              <a:t>. </a:t>
            </a:r>
            <a:r>
              <a:rPr lang="pt-PT" sz="2430" i="1" dirty="0">
                <a:latin typeface="Arial"/>
                <a:cs typeface="Arial"/>
              </a:rPr>
              <a:t>Aula no laboratório</a:t>
            </a: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t-PT" sz="243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Rectangle 170"/>
          <p:cNvSpPr>
            <a:spLocks noChangeArrowheads="1"/>
          </p:cNvSpPr>
          <p:nvPr/>
        </p:nvSpPr>
        <p:spPr bwMode="auto">
          <a:xfrm>
            <a:off x="20232712" y="8376829"/>
            <a:ext cx="8776274" cy="2805681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259913" tIns="185652" rIns="360000" bIns="111392"/>
          <a:lstStyle/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861222">
              <a:spcAft>
                <a:spcPts val="0"/>
              </a:spcAft>
            </a:pPr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861222">
              <a:spcAft>
                <a:spcPts val="0"/>
              </a:spcAft>
            </a:pPr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861222">
              <a:spcAft>
                <a:spcPts val="0"/>
              </a:spcAft>
            </a:pPr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861222">
              <a:spcAft>
                <a:spcPts val="0"/>
              </a:spcAft>
            </a:pPr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861222">
              <a:spcAft>
                <a:spcPts val="0"/>
              </a:spcAft>
            </a:pPr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861222">
              <a:lnSpc>
                <a:spcPct val="150000"/>
              </a:lnSpc>
              <a:spcAft>
                <a:spcPts val="0"/>
              </a:spcAft>
            </a:pPr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861222">
              <a:spcAft>
                <a:spcPts val="0"/>
              </a:spcAft>
            </a:pPr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861222">
              <a:spcAft>
                <a:spcPts val="0"/>
              </a:spcAft>
            </a:pPr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861222">
              <a:lnSpc>
                <a:spcPct val="150000"/>
              </a:lnSpc>
              <a:spcAft>
                <a:spcPts val="0"/>
              </a:spcAft>
            </a:pPr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861222">
              <a:spcAft>
                <a:spcPts val="0"/>
              </a:spcAft>
            </a:pPr>
            <a:r>
              <a:rPr lang="pt-PT" sz="2430" b="1" dirty="0">
                <a:latin typeface="Arial"/>
                <a:cs typeface="Arial"/>
              </a:rPr>
              <a:t>Figura 4. </a:t>
            </a:r>
            <a:r>
              <a:rPr lang="pt-PT" sz="2430" i="1" dirty="0">
                <a:latin typeface="Arial"/>
                <a:cs typeface="Arial"/>
              </a:rPr>
              <a:t>Descrição da etapa “Julgamento”</a:t>
            </a:r>
          </a:p>
          <a:p>
            <a:pPr defTabSz="861222">
              <a:spcAft>
                <a:spcPts val="0"/>
              </a:spcAft>
            </a:pPr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861222">
              <a:spcAft>
                <a:spcPts val="0"/>
              </a:spcAft>
            </a:pPr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861222">
              <a:spcAft>
                <a:spcPts val="0"/>
              </a:spcAft>
            </a:pPr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861222">
              <a:spcAft>
                <a:spcPts val="0"/>
              </a:spcAft>
            </a:pPr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861222">
              <a:spcAft>
                <a:spcPts val="0"/>
              </a:spcAft>
            </a:pPr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6213" defTabSz="861222">
              <a:spcAft>
                <a:spcPts val="0"/>
              </a:spcAft>
            </a:pPr>
            <a:r>
              <a:rPr lang="pt-PT" sz="2610" dirty="0">
                <a:latin typeface="Arial"/>
                <a:cs typeface="Arial"/>
              </a:rPr>
              <a:t>O domínio de competências transversais (como, durante a fase de pesquisa, a seleção de informação ou, posteriormente, de elaboração da argumentação) e dos conhecimentos científicos (apesar de todos os conteúdos abordados terem sido explorados previamente) mostrou  falhas inesperadas neste nível de escolaridade. Para as superar foi fundamental a colaboração entre as docentes e a rapidez de resposta, conjugada com o tempo  dedicado nas aulas, às dificuldades mal eram apresentadas. </a:t>
            </a:r>
          </a:p>
          <a:p>
            <a:pPr marL="176213" defTabSz="861222">
              <a:spcAft>
                <a:spcPts val="0"/>
              </a:spcAft>
            </a:pPr>
            <a:r>
              <a:rPr lang="pt-PT" sz="2610" dirty="0">
                <a:latin typeface="Arial"/>
                <a:cs typeface="Arial"/>
              </a:rPr>
              <a:t>Os trabalhos produzidos tiveram qualidade e nas respostas ao questionário de avaliação da disciplina de CFQ grande parte das estudantes destacou esta atividade como uma das que mais estimulou o seu interesse; nas aulas de CLP as estudantes sublinharam a importância do escrutínio  rigoroso dos textos argumentativos, quando deles dependem a liberdade de alguém; e sugeriram que “de futuro” (</a:t>
            </a:r>
            <a:r>
              <a:rPr lang="pt-PT" sz="2610" dirty="0" err="1">
                <a:latin typeface="Arial"/>
                <a:cs typeface="Arial"/>
              </a:rPr>
              <a:t>sic</a:t>
            </a:r>
            <a:r>
              <a:rPr lang="pt-PT" sz="2610" dirty="0">
                <a:latin typeface="Arial"/>
                <a:cs typeface="Arial"/>
              </a:rPr>
              <a:t>) o julgamento se desenvolva em conjunto com a docente da </a:t>
            </a:r>
            <a:r>
              <a:rPr lang="pt-PT" sz="2610" dirty="0" err="1">
                <a:latin typeface="Arial"/>
                <a:cs typeface="Arial"/>
              </a:rPr>
              <a:t>uc</a:t>
            </a:r>
            <a:r>
              <a:rPr lang="pt-PT" sz="2610" dirty="0">
                <a:latin typeface="Arial"/>
                <a:cs typeface="Arial"/>
              </a:rPr>
              <a:t> de Movimento e Drama. </a:t>
            </a:r>
          </a:p>
          <a:p>
            <a:pPr marL="176213" defTabSz="861222">
              <a:spcAft>
                <a:spcPts val="0"/>
              </a:spcAft>
            </a:pPr>
            <a:r>
              <a:rPr lang="pt-PT" sz="2610" dirty="0">
                <a:latin typeface="Arial"/>
                <a:cs typeface="Arial"/>
              </a:rPr>
              <a:t>Em suma, os resultados reforçam a ideia que a articulação entre saberes potencia e promove uma aprendizagem mais significativa (Roldão, 1999) e a motivação dos/as estudantes (Pombo, Guimarães &amp; Levy, 1994), o que nos leva a dar continuidade a este tipo de abordagens e a propor a sua implementação noutros níveis de ensino. </a:t>
            </a: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26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Retângulo 49"/>
          <p:cNvSpPr/>
          <p:nvPr/>
        </p:nvSpPr>
        <p:spPr bwMode="auto">
          <a:xfrm>
            <a:off x="1222600" y="8422532"/>
            <a:ext cx="8775425" cy="670061"/>
          </a:xfrm>
          <a:prstGeom prst="rect">
            <a:avLst/>
          </a:prstGeom>
          <a:solidFill>
            <a:srgbClr val="FF0000"/>
          </a:solidFill>
          <a:ln>
            <a:noFill/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6213" marR="0" algn="l" defTabSz="4344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pt-PT" sz="3170" b="1" dirty="0">
                <a:solidFill>
                  <a:schemeClr val="bg1"/>
                </a:solidFill>
                <a:latin typeface="Arial" charset="0"/>
              </a:rPr>
              <a:t>Introdução</a:t>
            </a:r>
            <a:endParaRPr kumimoji="0" lang="pt-PT" sz="317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20" name="Conexão reta 19"/>
          <p:cNvCxnSpPr/>
          <p:nvPr/>
        </p:nvCxnSpPr>
        <p:spPr bwMode="auto">
          <a:xfrm>
            <a:off x="1381146" y="31249068"/>
            <a:ext cx="8376769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Conexão reta 51"/>
          <p:cNvCxnSpPr/>
          <p:nvPr/>
        </p:nvCxnSpPr>
        <p:spPr bwMode="auto">
          <a:xfrm>
            <a:off x="1342775" y="33553324"/>
            <a:ext cx="8376769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69" name="Tabela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408712"/>
              </p:ext>
            </p:extLst>
          </p:nvPr>
        </p:nvGraphicFramePr>
        <p:xfrm>
          <a:off x="11019558" y="8998595"/>
          <a:ext cx="7917010" cy="502168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5392">
                  <a:extLst>
                    <a:ext uri="{9D8B030D-6E8A-4147-A177-3AD203B41FA5}">
                      <a16:colId xmlns:a16="http://schemas.microsoft.com/office/drawing/2014/main" val="1516573321"/>
                    </a:ext>
                  </a:extLst>
                </a:gridCol>
                <a:gridCol w="7351618">
                  <a:extLst>
                    <a:ext uri="{9D8B030D-6E8A-4147-A177-3AD203B41FA5}">
                      <a16:colId xmlns:a16="http://schemas.microsoft.com/office/drawing/2014/main" val="1957854142"/>
                    </a:ext>
                  </a:extLst>
                </a:gridCol>
              </a:tblGrid>
              <a:tr h="913019">
                <a:tc grid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3000" b="1" dirty="0">
                          <a:latin typeface="Arial"/>
                          <a:cs typeface="Arial"/>
                        </a:rPr>
                        <a:t>2.ª Etapa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PT" sz="261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56147"/>
                  </a:ext>
                </a:extLst>
              </a:tr>
              <a:tr h="1933917">
                <a:tc>
                  <a:txBody>
                    <a:bodyPr/>
                    <a:lstStyle/>
                    <a:p>
                      <a:pPr marL="0" indent="0" defTabSz="1357313">
                        <a:tabLst/>
                      </a:pPr>
                      <a:r>
                        <a:rPr lang="pt-PT" sz="2610" dirty="0">
                          <a:latin typeface="Arial Black"/>
                          <a:cs typeface="Arial Black"/>
                        </a:rPr>
                        <a:t>CFQ</a:t>
                      </a:r>
                    </a:p>
                  </a:txBody>
                  <a:tcPr vert="wordArtVert" anchor="ctr"/>
                </a:tc>
                <a:tc>
                  <a:txBody>
                    <a:bodyPr/>
                    <a:lstStyle/>
                    <a:p>
                      <a:pPr marL="176213" indent="0"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pt-PT" sz="2610" dirty="0">
                          <a:latin typeface="Arial"/>
                          <a:cs typeface="Arial"/>
                        </a:rPr>
                        <a:t>Cada grupo realizou</a:t>
                      </a:r>
                      <a:r>
                        <a:rPr lang="pt-PT" sz="2610" baseline="0" dirty="0">
                          <a:latin typeface="Arial"/>
                          <a:cs typeface="Arial"/>
                        </a:rPr>
                        <a:t> uma </a:t>
                      </a:r>
                      <a:r>
                        <a:rPr lang="pt-PT" sz="2610" i="1" baseline="0" dirty="0" err="1">
                          <a:latin typeface="Arial"/>
                          <a:cs typeface="Arial"/>
                        </a:rPr>
                        <a:t>w</a:t>
                      </a:r>
                      <a:r>
                        <a:rPr lang="pt-PT" sz="2610" i="1" dirty="0" err="1">
                          <a:latin typeface="Arial"/>
                          <a:cs typeface="Arial"/>
                        </a:rPr>
                        <a:t>ebquest</a:t>
                      </a:r>
                      <a:r>
                        <a:rPr lang="pt-PT" sz="2610" baseline="0" dirty="0">
                          <a:latin typeface="Arial"/>
                          <a:cs typeface="Arial"/>
                        </a:rPr>
                        <a:t> sobre</a:t>
                      </a:r>
                      <a:r>
                        <a:rPr lang="pt-PT" sz="2610" dirty="0">
                          <a:latin typeface="Arial"/>
                          <a:cs typeface="Arial"/>
                        </a:rPr>
                        <a:t> uma de seis técnicas laboratoriais utilizadas na ciência forense e produziu um texto tipo</a:t>
                      </a:r>
                      <a:r>
                        <a:rPr lang="pt-PT" sz="2610" baseline="0" dirty="0">
                          <a:latin typeface="Arial"/>
                          <a:cs typeface="Arial"/>
                        </a:rPr>
                        <a:t> “relatório”</a:t>
                      </a:r>
                      <a:r>
                        <a:rPr lang="pt-PT" sz="2610" dirty="0">
                          <a:latin typeface="Arial"/>
                          <a:cs typeface="Arial"/>
                        </a:rPr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018916"/>
                  </a:ext>
                </a:extLst>
              </a:tr>
              <a:tr h="2141360">
                <a:tc>
                  <a:txBody>
                    <a:bodyPr/>
                    <a:lstStyle/>
                    <a:p>
                      <a:pPr marL="0" indent="0">
                        <a:spcBef>
                          <a:spcPts val="600"/>
                        </a:spcBef>
                      </a:pPr>
                      <a:r>
                        <a:rPr lang="pt-PT" sz="2610" dirty="0">
                          <a:latin typeface="Arial Black"/>
                          <a:cs typeface="Arial Black"/>
                        </a:rPr>
                        <a:t>CLP</a:t>
                      </a:r>
                    </a:p>
                  </a:txBody>
                  <a:tcPr vert="wordArtVert"/>
                </a:tc>
                <a:tc>
                  <a:txBody>
                    <a:bodyPr/>
                    <a:lstStyle/>
                    <a:p>
                      <a:pPr marL="176213" indent="0">
                        <a:spcBef>
                          <a:spcPts val="600"/>
                        </a:spcBef>
                      </a:pPr>
                      <a:r>
                        <a:rPr lang="pt-PT" sz="2610" dirty="0">
                          <a:latin typeface="Arial"/>
                          <a:cs typeface="Arial"/>
                        </a:rPr>
                        <a:t>Reescrita</a:t>
                      </a:r>
                      <a:r>
                        <a:rPr lang="pt-PT" sz="2610" baseline="0" dirty="0">
                          <a:latin typeface="Arial"/>
                          <a:cs typeface="Arial"/>
                        </a:rPr>
                        <a:t> dos</a:t>
                      </a:r>
                      <a:r>
                        <a:rPr lang="pt-PT" sz="2610" dirty="0">
                          <a:latin typeface="Arial"/>
                          <a:cs typeface="Arial"/>
                        </a:rPr>
                        <a:t> seis textos</a:t>
                      </a:r>
                      <a:r>
                        <a:rPr lang="pt-PT" sz="2610" baseline="0" dirty="0">
                          <a:latin typeface="Arial"/>
                          <a:cs typeface="Arial"/>
                        </a:rPr>
                        <a:t>;</a:t>
                      </a:r>
                      <a:r>
                        <a:rPr lang="pt-PT" sz="2610" dirty="0">
                          <a:latin typeface="Arial"/>
                          <a:cs typeface="Arial"/>
                        </a:rPr>
                        <a:t> partilha dos textos no site (Figura 2).</a:t>
                      </a:r>
                    </a:p>
                    <a:p>
                      <a:pPr marL="176213" indent="0"/>
                      <a:endParaRPr lang="pt-PT" sz="2610" dirty="0">
                        <a:latin typeface="Arial"/>
                        <a:cs typeface="Arial"/>
                      </a:endParaRPr>
                    </a:p>
                    <a:p>
                      <a:pPr marL="176213" indent="0"/>
                      <a:endParaRPr lang="pt-PT" sz="261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1506736"/>
                  </a:ext>
                </a:extLst>
              </a:tr>
            </a:tbl>
          </a:graphicData>
        </a:graphic>
      </p:graphicFrame>
      <p:sp>
        <p:nvSpPr>
          <p:cNvPr id="6" name="Seta para baixo 5"/>
          <p:cNvSpPr/>
          <p:nvPr/>
        </p:nvSpPr>
        <p:spPr bwMode="auto">
          <a:xfrm>
            <a:off x="13774199" y="24726901"/>
            <a:ext cx="2520280" cy="833535"/>
          </a:xfrm>
          <a:prstGeom prst="downArrow">
            <a:avLst/>
          </a:prstGeom>
          <a:solidFill>
            <a:srgbClr val="FFD14D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344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8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79" name="Tabela 7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634585"/>
              </p:ext>
            </p:extLst>
          </p:nvPr>
        </p:nvGraphicFramePr>
        <p:xfrm>
          <a:off x="10843648" y="25732709"/>
          <a:ext cx="8381384" cy="564184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48104">
                  <a:extLst>
                    <a:ext uri="{9D8B030D-6E8A-4147-A177-3AD203B41FA5}">
                      <a16:colId xmlns:a16="http://schemas.microsoft.com/office/drawing/2014/main" val="1516573321"/>
                    </a:ext>
                  </a:extLst>
                </a:gridCol>
                <a:gridCol w="7633280">
                  <a:extLst>
                    <a:ext uri="{9D8B030D-6E8A-4147-A177-3AD203B41FA5}">
                      <a16:colId xmlns:a16="http://schemas.microsoft.com/office/drawing/2014/main" val="1957854142"/>
                    </a:ext>
                  </a:extLst>
                </a:gridCol>
              </a:tblGrid>
              <a:tr h="402345">
                <a:tc grid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3000" b="1" dirty="0">
                          <a:latin typeface="Arial"/>
                          <a:cs typeface="Arial"/>
                        </a:rPr>
                        <a:t>3.ª Etapa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PT" sz="261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56147"/>
                  </a:ext>
                </a:extLst>
              </a:tr>
              <a:tr h="1454094">
                <a:tc>
                  <a:txBody>
                    <a:bodyPr/>
                    <a:lstStyle/>
                    <a:p>
                      <a:pPr marL="0" indent="0" defTabSz="1357313">
                        <a:tabLst/>
                      </a:pPr>
                      <a:r>
                        <a:rPr lang="pt-PT" sz="2610" dirty="0">
                          <a:latin typeface="Arial Black"/>
                          <a:cs typeface="Arial Black"/>
                        </a:rPr>
                        <a:t>CFQ</a:t>
                      </a:r>
                    </a:p>
                  </a:txBody>
                  <a:tcPr vert="wordArtVert" anchor="ctr"/>
                </a:tc>
                <a:tc>
                  <a:txBody>
                    <a:bodyPr/>
                    <a:lstStyle/>
                    <a:p>
                      <a:pPr marL="354013" indent="-354013"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  <a:tabLst/>
                      </a:pPr>
                      <a:r>
                        <a:rPr lang="pt-PT" sz="2610" dirty="0">
                          <a:latin typeface="Arial"/>
                          <a:cs typeface="Arial"/>
                        </a:rPr>
                        <a:t>“Laboratório Criminal”:</a:t>
                      </a:r>
                    </a:p>
                    <a:p>
                      <a:pPr marL="354013" indent="-354013" defTabSz="830263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pt-PT" sz="2610" dirty="0">
                          <a:latin typeface="Arial"/>
                          <a:cs typeface="Arial"/>
                        </a:rPr>
                        <a:t>As estudantes realizaram trabalho laboratorial (Figura 3);</a:t>
                      </a:r>
                    </a:p>
                    <a:p>
                      <a:pPr marL="354013" indent="-354013" defTabSz="830263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pt-PT" sz="2610" dirty="0">
                          <a:latin typeface="Arial"/>
                          <a:cs typeface="Arial"/>
                        </a:rPr>
                        <a:t>Tendo por base os perfis elaborados, a docente preparou as amostras no</a:t>
                      </a:r>
                      <a:r>
                        <a:rPr lang="pt-PT" sz="2610" baseline="0" dirty="0">
                          <a:latin typeface="Arial"/>
                          <a:cs typeface="Arial"/>
                        </a:rPr>
                        <a:t> sentido d</a:t>
                      </a:r>
                      <a:r>
                        <a:rPr lang="pt-PT" sz="2610" dirty="0">
                          <a:latin typeface="Arial"/>
                          <a:cs typeface="Arial"/>
                        </a:rPr>
                        <a:t>e os resultados do trabalho laboratorial apontarem para dois suspeitos; e forneceu às estudantes um guião da atividade laboratorial;</a:t>
                      </a:r>
                    </a:p>
                    <a:p>
                      <a:pPr marL="354013" indent="-354013" defTabSz="830263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pt-PT" sz="2610" dirty="0">
                          <a:latin typeface="Arial"/>
                          <a:cs typeface="Arial"/>
                        </a:rPr>
                        <a:t>Recorrendo aos resultados das pesquisas e ao guião, as estudantes prepararam previamente a aula realizada em laboratório.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018916"/>
                  </a:ext>
                </a:extLst>
              </a:tr>
            </a:tbl>
          </a:graphicData>
        </a:graphic>
      </p:graphicFrame>
      <p:cxnSp>
        <p:nvCxnSpPr>
          <p:cNvPr id="80" name="Conexão reta 79"/>
          <p:cNvCxnSpPr/>
          <p:nvPr/>
        </p:nvCxnSpPr>
        <p:spPr bwMode="auto">
          <a:xfrm>
            <a:off x="10912877" y="26497756"/>
            <a:ext cx="8376769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3" name="Seta para baixo 82"/>
          <p:cNvSpPr/>
          <p:nvPr/>
        </p:nvSpPr>
        <p:spPr bwMode="auto">
          <a:xfrm rot="13373076">
            <a:off x="9198293" y="36315712"/>
            <a:ext cx="2520280" cy="833535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344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8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8" name="Seta para baixo 87"/>
          <p:cNvSpPr/>
          <p:nvPr/>
        </p:nvSpPr>
        <p:spPr bwMode="auto">
          <a:xfrm rot="13373076">
            <a:off x="18730892" y="36315713"/>
            <a:ext cx="2520280" cy="833535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344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8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89" name="Tabela 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863784"/>
              </p:ext>
            </p:extLst>
          </p:nvPr>
        </p:nvGraphicFramePr>
        <p:xfrm>
          <a:off x="20498712" y="9013272"/>
          <a:ext cx="7922559" cy="66775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5788">
                  <a:extLst>
                    <a:ext uri="{9D8B030D-6E8A-4147-A177-3AD203B41FA5}">
                      <a16:colId xmlns:a16="http://schemas.microsoft.com/office/drawing/2014/main" val="1516573321"/>
                    </a:ext>
                  </a:extLst>
                </a:gridCol>
                <a:gridCol w="7356771">
                  <a:extLst>
                    <a:ext uri="{9D8B030D-6E8A-4147-A177-3AD203B41FA5}">
                      <a16:colId xmlns:a16="http://schemas.microsoft.com/office/drawing/2014/main" val="1957854142"/>
                    </a:ext>
                  </a:extLst>
                </a:gridCol>
              </a:tblGrid>
              <a:tr h="881363">
                <a:tc grid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3000" b="1" dirty="0">
                          <a:latin typeface="Arial"/>
                          <a:cs typeface="Arial"/>
                        </a:rPr>
                        <a:t>4.ª Etapa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PT" sz="261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56147"/>
                  </a:ext>
                </a:extLst>
              </a:tr>
              <a:tr h="2855344">
                <a:tc>
                  <a:txBody>
                    <a:bodyPr/>
                    <a:lstStyle/>
                    <a:p>
                      <a:pPr marL="0" indent="0" defTabSz="1357313">
                        <a:tabLst/>
                      </a:pPr>
                      <a:r>
                        <a:rPr lang="pt-PT" sz="2610" dirty="0">
                          <a:latin typeface="Arial Black"/>
                          <a:cs typeface="Arial Black"/>
                        </a:rPr>
                        <a:t>CFQ</a:t>
                      </a:r>
                    </a:p>
                  </a:txBody>
                  <a:tcPr vert="wordArtVert" anchor="ctr"/>
                </a:tc>
                <a:tc>
                  <a:txBody>
                    <a:bodyPr/>
                    <a:lstStyle/>
                    <a:p>
                      <a:pPr marL="176213" indent="0">
                        <a:buFont typeface="Arial" panose="020B0604020202020204" pitchFamily="34" charset="0"/>
                        <a:buNone/>
                      </a:pPr>
                      <a:r>
                        <a:rPr lang="pt-PT" sz="2610" dirty="0">
                          <a:latin typeface="Arial"/>
                          <a:cs typeface="Arial"/>
                        </a:rPr>
                        <a:t>Realização de um “julgamento”</a:t>
                      </a:r>
                      <a:r>
                        <a:rPr lang="pt-PT" sz="2610" baseline="0" dirty="0">
                          <a:latin typeface="Arial"/>
                          <a:cs typeface="Arial"/>
                        </a:rPr>
                        <a:t> (v. </a:t>
                      </a:r>
                      <a:r>
                        <a:rPr lang="pt-PT" sz="2610" dirty="0" err="1">
                          <a:latin typeface="Arial"/>
                          <a:cs typeface="Arial"/>
                        </a:rPr>
                        <a:t>Wheeler</a:t>
                      </a:r>
                      <a:r>
                        <a:rPr lang="pt-PT" sz="2610" dirty="0">
                          <a:latin typeface="Arial"/>
                          <a:cs typeface="Arial"/>
                        </a:rPr>
                        <a:t>, </a:t>
                      </a:r>
                      <a:r>
                        <a:rPr lang="pt-PT" sz="2610" dirty="0" err="1">
                          <a:latin typeface="Arial"/>
                          <a:cs typeface="Arial"/>
                        </a:rPr>
                        <a:t>Maeng</a:t>
                      </a:r>
                      <a:r>
                        <a:rPr lang="pt-PT" sz="2610" dirty="0">
                          <a:latin typeface="Arial"/>
                          <a:cs typeface="Arial"/>
                        </a:rPr>
                        <a:t> e </a:t>
                      </a:r>
                      <a:r>
                        <a:rPr lang="pt-PT" sz="2610" dirty="0" err="1">
                          <a:latin typeface="Arial"/>
                          <a:cs typeface="Arial"/>
                        </a:rPr>
                        <a:t>Smetana</a:t>
                      </a:r>
                      <a:r>
                        <a:rPr lang="pt-PT" sz="2610" dirty="0">
                          <a:latin typeface="Arial"/>
                          <a:cs typeface="Arial"/>
                        </a:rPr>
                        <a:t> ,</a:t>
                      </a:r>
                      <a:r>
                        <a:rPr lang="pt-PT" sz="2610" baseline="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pt-PT" sz="2610" dirty="0">
                          <a:latin typeface="Arial"/>
                          <a:cs typeface="Arial"/>
                        </a:rPr>
                        <a:t>2014), </a:t>
                      </a:r>
                      <a:r>
                        <a:rPr lang="pt-PT" sz="2610" baseline="0" dirty="0">
                          <a:latin typeface="Arial"/>
                          <a:cs typeface="Arial"/>
                        </a:rPr>
                        <a:t> tendo </a:t>
                      </a:r>
                      <a:r>
                        <a:rPr lang="pt-PT" sz="2610" dirty="0">
                          <a:latin typeface="Arial"/>
                          <a:cs typeface="Arial"/>
                        </a:rPr>
                        <a:t>cada grupo um dos seguintes papéis: cientista forense; procuradora; advogada de defesa (Figura 4). </a:t>
                      </a:r>
                    </a:p>
                    <a:p>
                      <a:pPr marL="176213" indent="0">
                        <a:buFont typeface="Arial" panose="020B0604020202020204" pitchFamily="34" charset="0"/>
                        <a:buNone/>
                      </a:pPr>
                      <a:r>
                        <a:rPr lang="pt-PT" sz="2610" dirty="0">
                          <a:latin typeface="Arial"/>
                          <a:cs typeface="Arial"/>
                        </a:rPr>
                        <a:t>A docente assumiu o papel de juíza, para garantir e estruturar a participação de todas.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018916"/>
                  </a:ext>
                </a:extLst>
              </a:tr>
              <a:tr h="1375176">
                <a:tc>
                  <a:txBody>
                    <a:bodyPr/>
                    <a:lstStyle/>
                    <a:p>
                      <a:pPr marL="0" indent="0"/>
                      <a:r>
                        <a:rPr lang="pt-PT" sz="2610" dirty="0">
                          <a:latin typeface="Arial Black"/>
                          <a:cs typeface="Arial Black"/>
                        </a:rPr>
                        <a:t>CLP</a:t>
                      </a:r>
                    </a:p>
                  </a:txBody>
                  <a:tcPr vert="wordArtVert"/>
                </a:tc>
                <a:tc>
                  <a:txBody>
                    <a:bodyPr/>
                    <a:lstStyle/>
                    <a:p>
                      <a:pPr marL="176213" indent="0"/>
                      <a:r>
                        <a:rPr lang="pt-PT" sz="2610" dirty="0" err="1">
                          <a:latin typeface="Arial"/>
                          <a:cs typeface="Arial"/>
                        </a:rPr>
                        <a:t>Mini-debate</a:t>
                      </a:r>
                      <a:r>
                        <a:rPr lang="pt-PT" sz="2610" dirty="0">
                          <a:latin typeface="Arial"/>
                          <a:cs typeface="Arial"/>
                        </a:rPr>
                        <a:t> sobre a dimensão ética de cada uma destas funções e as caraterísticas e exigências do género “divulgação científica”;</a:t>
                      </a:r>
                      <a:r>
                        <a:rPr lang="pt-PT" sz="2610" baseline="0" dirty="0">
                          <a:latin typeface="Arial"/>
                          <a:cs typeface="Arial"/>
                        </a:rPr>
                        <a:t> mini-</a:t>
                      </a:r>
                      <a:r>
                        <a:rPr lang="pt-PT" sz="2610" dirty="0">
                          <a:latin typeface="Arial"/>
                          <a:cs typeface="Arial"/>
                        </a:rPr>
                        <a:t>inventário de falácias argumentativas comuns (</a:t>
                      </a:r>
                      <a:r>
                        <a:rPr lang="pt-PT" sz="2610" dirty="0" err="1">
                          <a:latin typeface="Arial"/>
                          <a:cs typeface="Arial"/>
                        </a:rPr>
                        <a:t>Weston</a:t>
                      </a:r>
                      <a:r>
                        <a:rPr lang="pt-PT" sz="2610" dirty="0">
                          <a:latin typeface="Arial"/>
                          <a:cs typeface="Arial"/>
                        </a:rPr>
                        <a:t>, 1996). </a:t>
                      </a:r>
                    </a:p>
                    <a:p>
                      <a:pPr marL="176213" indent="0"/>
                      <a:r>
                        <a:rPr lang="pt-PT" sz="2610" dirty="0">
                          <a:latin typeface="Arial"/>
                          <a:cs typeface="Arial"/>
                        </a:rPr>
                        <a:t>Elaboração e reescrita por cada grupo do seu textos informativo-argumentativo.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1506736"/>
                  </a:ext>
                </a:extLst>
              </a:tr>
            </a:tbl>
          </a:graphicData>
        </a:graphic>
      </p:graphicFrame>
      <p:sp>
        <p:nvSpPr>
          <p:cNvPr id="91" name="Retângulo 90"/>
          <p:cNvSpPr/>
          <p:nvPr/>
        </p:nvSpPr>
        <p:spPr bwMode="auto">
          <a:xfrm>
            <a:off x="20247070" y="23995150"/>
            <a:ext cx="8770618" cy="629182"/>
          </a:xfrm>
          <a:prstGeom prst="rect">
            <a:avLst/>
          </a:prstGeom>
          <a:solidFill>
            <a:srgbClr val="FF0000"/>
          </a:solidFill>
          <a:ln>
            <a:noFill/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88900" marR="0" algn="l" defTabSz="4344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pt-PT" sz="3170" b="1" dirty="0">
                <a:solidFill>
                  <a:schemeClr val="bg1"/>
                </a:solidFill>
                <a:latin typeface="Arial" charset="0"/>
              </a:rPr>
              <a:t>Discussão dos resultados e conclusões</a:t>
            </a:r>
            <a:endParaRPr kumimoji="0" lang="pt-PT" sz="317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93" name="Conexão reta 92"/>
          <p:cNvCxnSpPr/>
          <p:nvPr/>
        </p:nvCxnSpPr>
        <p:spPr bwMode="auto">
          <a:xfrm>
            <a:off x="10926252" y="11806908"/>
            <a:ext cx="82983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Conexão reta 93"/>
          <p:cNvCxnSpPr/>
          <p:nvPr/>
        </p:nvCxnSpPr>
        <p:spPr bwMode="auto">
          <a:xfrm>
            <a:off x="10943680" y="9790684"/>
            <a:ext cx="82983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Conexão reta 95"/>
          <p:cNvCxnSpPr/>
          <p:nvPr/>
        </p:nvCxnSpPr>
        <p:spPr bwMode="auto">
          <a:xfrm>
            <a:off x="20471675" y="12598996"/>
            <a:ext cx="82983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Conexão reta 96"/>
          <p:cNvCxnSpPr/>
          <p:nvPr/>
        </p:nvCxnSpPr>
        <p:spPr bwMode="auto">
          <a:xfrm>
            <a:off x="20498712" y="9790684"/>
            <a:ext cx="82983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8" name="Imagem 9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1833" y="31753940"/>
            <a:ext cx="5323334" cy="4031632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0" name="Imagem 9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5261" y="4552156"/>
            <a:ext cx="1292352" cy="1336400"/>
          </a:xfrm>
          <a:prstGeom prst="ellipse">
            <a:avLst/>
          </a:prstGeom>
          <a:ln w="63500" cap="rnd">
            <a:solidFill>
              <a:schemeClr val="tx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0" name="Picture 39" descr="crime-bug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299744" y="0"/>
            <a:ext cx="6553200" cy="3458040"/>
          </a:xfrm>
          <a:prstGeom prst="rect">
            <a:avLst/>
          </a:prstGeom>
        </p:spPr>
      </p:pic>
      <p:sp>
        <p:nvSpPr>
          <p:cNvPr id="41" name="Rectangle 40"/>
          <p:cNvSpPr/>
          <p:nvPr/>
        </p:nvSpPr>
        <p:spPr>
          <a:xfrm>
            <a:off x="10929144" y="2647156"/>
            <a:ext cx="15316200" cy="1962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3300" b="1" dirty="0"/>
              <a:t>UMA ABORDAGEM DIDÁTICA INTERDISCIPLINAR NO ENSINO DA QUÍMICA</a:t>
            </a:r>
            <a:endParaRPr lang="pt-PT" sz="3300" dirty="0"/>
          </a:p>
          <a:p>
            <a:pPr marL="5451754" algn="ctr" defTabSz="951823" fontAlgn="auto">
              <a:spcBef>
                <a:spcPts val="0"/>
              </a:spcBef>
              <a:spcAft>
                <a:spcPts val="684"/>
              </a:spcAft>
              <a:defRPr/>
            </a:pPr>
            <a:endParaRPr lang="pt-PT" sz="7200" b="1" kern="0" dirty="0"/>
          </a:p>
        </p:txBody>
      </p:sp>
      <p:sp>
        <p:nvSpPr>
          <p:cNvPr id="51" name="Oval 50"/>
          <p:cNvSpPr/>
          <p:nvPr/>
        </p:nvSpPr>
        <p:spPr bwMode="auto">
          <a:xfrm>
            <a:off x="11233944" y="6228556"/>
            <a:ext cx="1371600" cy="1371600"/>
          </a:xfrm>
          <a:prstGeom prst="ellipse">
            <a:avLst/>
          </a:prstGeom>
          <a:blipFill rotWithShape="1">
            <a:blip r:embed="rId14"/>
            <a:stretch>
              <a:fillRect/>
            </a:stretch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344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8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4198" y="22968148"/>
            <a:ext cx="7101892" cy="5011563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3026" y="13472900"/>
            <a:ext cx="6079656" cy="10109427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2443" y="16127388"/>
            <a:ext cx="7499871" cy="6322153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delo de apresentação predefinido">
  <a:themeElements>
    <a:clrScheme name="Modelo de apresentação predefini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elo de apresentação predefini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344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8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344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8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delo de apresentação predefini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7273</TotalTime>
  <Words>1055</Words>
  <Application>Microsoft Office PowerPoint</Application>
  <PresentationFormat>Personalizados</PresentationFormat>
  <Paragraphs>198</Paragraphs>
  <Slides>1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7" baseType="lpstr">
      <vt:lpstr>Arial</vt:lpstr>
      <vt:lpstr>Arial Black</vt:lpstr>
      <vt:lpstr>Calibri</vt:lpstr>
      <vt:lpstr>Times New Roman</vt:lpstr>
      <vt:lpstr>Wingdings</vt:lpstr>
      <vt:lpstr>Modelo de apresentação predefinido</vt:lpstr>
      <vt:lpstr>Apresentação do PowerPoint</vt:lpstr>
    </vt:vector>
  </TitlesOfParts>
  <Company>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iespinheira</dc:creator>
  <cp:lastModifiedBy>marisa correia</cp:lastModifiedBy>
  <cp:revision>277</cp:revision>
  <dcterms:created xsi:type="dcterms:W3CDTF">2016-07-07T21:00:07Z</dcterms:created>
  <dcterms:modified xsi:type="dcterms:W3CDTF">2016-07-07T22:22:11Z</dcterms:modified>
</cp:coreProperties>
</file>